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95" r:id="rId1"/>
  </p:sldMasterIdLst>
  <p:notesMasterIdLst>
    <p:notesMasterId r:id="rId50"/>
  </p:notesMasterIdLst>
  <p:sldIdLst>
    <p:sldId id="333" r:id="rId2"/>
    <p:sldId id="257" r:id="rId3"/>
    <p:sldId id="259" r:id="rId4"/>
    <p:sldId id="295" r:id="rId5"/>
    <p:sldId id="260" r:id="rId6"/>
    <p:sldId id="296" r:id="rId7"/>
    <p:sldId id="294" r:id="rId8"/>
    <p:sldId id="298" r:id="rId9"/>
    <p:sldId id="299" r:id="rId10"/>
    <p:sldId id="300" r:id="rId11"/>
    <p:sldId id="301" r:id="rId12"/>
    <p:sldId id="274" r:id="rId13"/>
    <p:sldId id="302" r:id="rId14"/>
    <p:sldId id="303" r:id="rId15"/>
    <p:sldId id="304" r:id="rId16"/>
    <p:sldId id="305" r:id="rId17"/>
    <p:sldId id="307" r:id="rId18"/>
    <p:sldId id="306" r:id="rId19"/>
    <p:sldId id="308" r:id="rId20"/>
    <p:sldId id="309" r:id="rId21"/>
    <p:sldId id="310" r:id="rId22"/>
    <p:sldId id="311" r:id="rId23"/>
    <p:sldId id="312" r:id="rId24"/>
    <p:sldId id="313" r:id="rId25"/>
    <p:sldId id="319" r:id="rId26"/>
    <p:sldId id="334" r:id="rId27"/>
    <p:sldId id="314" r:id="rId28"/>
    <p:sldId id="335" r:id="rId29"/>
    <p:sldId id="337" r:id="rId30"/>
    <p:sldId id="315" r:id="rId31"/>
    <p:sldId id="336" r:id="rId32"/>
    <p:sldId id="316" r:id="rId33"/>
    <p:sldId id="317" r:id="rId34"/>
    <p:sldId id="318" r:id="rId35"/>
    <p:sldId id="320" r:id="rId36"/>
    <p:sldId id="321" r:id="rId37"/>
    <p:sldId id="322" r:id="rId38"/>
    <p:sldId id="323" r:id="rId39"/>
    <p:sldId id="324" r:id="rId40"/>
    <p:sldId id="326" r:id="rId41"/>
    <p:sldId id="325" r:id="rId42"/>
    <p:sldId id="327" r:id="rId43"/>
    <p:sldId id="328" r:id="rId44"/>
    <p:sldId id="331" r:id="rId45"/>
    <p:sldId id="332" r:id="rId46"/>
    <p:sldId id="330" r:id="rId47"/>
    <p:sldId id="338" r:id="rId48"/>
    <p:sldId id="329" r:id="rId49"/>
  </p:sldIdLst>
  <p:sldSz cx="12192000" cy="6858000"/>
  <p:notesSz cx="6858000" cy="9144000"/>
  <p:embeddedFontLst>
    <p:embeddedFont>
      <p:font typeface="Calibri" panose="020F0502020204030204" pitchFamily="34" charset="0"/>
      <p:regular r:id="rId51"/>
      <p:bold r:id="rId52"/>
      <p:italic r:id="rId53"/>
      <p:boldItalic r:id="rId54"/>
    </p:embeddedFont>
    <p:embeddedFont>
      <p:font typeface="Calibri Light" panose="020F0302020204030204" pitchFamily="34" charset="0"/>
      <p:regular r:id="rId55"/>
      <p:italic r:id="rId56"/>
    </p:embeddedFont>
    <p:embeddedFont>
      <p:font typeface="Lato" panose="020F0502020204030203" pitchFamily="34" charset="0"/>
      <p:regular r:id="rId57"/>
      <p:bold r:id="rId58"/>
      <p:italic r:id="rId59"/>
      <p:boldItalic r:id="rId60"/>
    </p:embeddedFont>
    <p:embeddedFont>
      <p:font typeface="SpaceX" panose="02000600000000000000" pitchFamily="2" charset="0"/>
      <p:regular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D1D1D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99"/>
    <p:restoredTop sz="94626"/>
  </p:normalViewPr>
  <p:slideViewPr>
    <p:cSldViewPr snapToGrid="0" snapToObjects="1">
      <p:cViewPr>
        <p:scale>
          <a:sx n="108" d="100"/>
          <a:sy n="108" d="100"/>
        </p:scale>
        <p:origin x="144" y="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9AE032-0567-5547-A874-979C0152D81E}"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8FC9BFFF-33D7-9D4B-A1B2-BCA1EEA723EE}">
      <dgm:prSet phldrT="[Text]"/>
      <dgm:spPr>
        <a:solidFill>
          <a:schemeClr val="tx1"/>
        </a:solidFill>
        <a:ln>
          <a:solidFill>
            <a:schemeClr val="tx1"/>
          </a:solidFill>
        </a:ln>
      </dgm:spPr>
      <dgm:t>
        <a:bodyPr/>
        <a:lstStyle/>
        <a:p>
          <a:r>
            <a:rPr lang="en-US" dirty="0"/>
            <a:t>1</a:t>
          </a:r>
        </a:p>
      </dgm:t>
    </dgm:pt>
    <dgm:pt modelId="{3A0217D8-7D76-0941-A1F6-3A2962CA45EC}" type="parTrans" cxnId="{05B06FF6-5DD5-5846-8BCE-6432ABAEA44F}">
      <dgm:prSet/>
      <dgm:spPr/>
      <dgm:t>
        <a:bodyPr/>
        <a:lstStyle/>
        <a:p>
          <a:endParaRPr lang="en-US"/>
        </a:p>
      </dgm:t>
    </dgm:pt>
    <dgm:pt modelId="{677FA01E-7034-4043-B6C6-B0DCC30761FC}" type="sibTrans" cxnId="{05B06FF6-5DD5-5846-8BCE-6432ABAEA44F}">
      <dgm:prSet/>
      <dgm:spPr/>
      <dgm:t>
        <a:bodyPr/>
        <a:lstStyle/>
        <a:p>
          <a:endParaRPr lang="en-US"/>
        </a:p>
      </dgm:t>
    </dgm:pt>
    <dgm:pt modelId="{6B3A4AAA-DEA9-0444-B0F5-44CD695574B1}">
      <dgm:prSet phldrT="[Text]" custT="1"/>
      <dgm:spPr>
        <a:ln>
          <a:solidFill>
            <a:schemeClr val="tx1"/>
          </a:solidFill>
        </a:ln>
      </dgm:spPr>
      <dgm:t>
        <a:bodyPr/>
        <a:lstStyle/>
        <a:p>
          <a:pPr>
            <a:buNone/>
          </a:pPr>
          <a:r>
            <a:rPr lang="en-US" sz="1600" dirty="0">
              <a:latin typeface="Lato" panose="020F0502020204030203" pitchFamily="34" charset="0"/>
              <a:ea typeface="Lato" panose="020F0502020204030203" pitchFamily="34" charset="0"/>
              <a:cs typeface="Lato" panose="020F0502020204030203" pitchFamily="34" charset="0"/>
            </a:rPr>
            <a:t>P</a:t>
          </a:r>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redicted rocket landing success rates in space exploration</a:t>
          </a:r>
          <a:endParaRPr lang="en-US" sz="1600" dirty="0">
            <a:latin typeface="Lato" panose="020F0502020204030203" pitchFamily="34" charset="0"/>
            <a:ea typeface="Lato" panose="020F0502020204030203" pitchFamily="34" charset="0"/>
            <a:cs typeface="Lato" panose="020F0502020204030203" pitchFamily="34" charset="0"/>
          </a:endParaRPr>
        </a:p>
      </dgm:t>
    </dgm:pt>
    <dgm:pt modelId="{43E07263-5B65-184B-9E8A-AC609980CC49}" type="parTrans" cxnId="{E933C20D-1145-4042-B2F5-843FB3682001}">
      <dgm:prSet/>
      <dgm:spPr/>
      <dgm:t>
        <a:bodyPr/>
        <a:lstStyle/>
        <a:p>
          <a:endParaRPr lang="en-US"/>
        </a:p>
      </dgm:t>
    </dgm:pt>
    <dgm:pt modelId="{41046556-C7A9-F444-BBA2-8F5410A7C8EA}" type="sibTrans" cxnId="{E933C20D-1145-4042-B2F5-843FB3682001}">
      <dgm:prSet/>
      <dgm:spPr/>
      <dgm:t>
        <a:bodyPr/>
        <a:lstStyle/>
        <a:p>
          <a:endParaRPr lang="en-US"/>
        </a:p>
      </dgm:t>
    </dgm:pt>
    <dgm:pt modelId="{EAA99E8A-C21B-B74D-BF68-C3A3114808B6}">
      <dgm:prSet phldrT="[Text]"/>
      <dgm:spPr>
        <a:solidFill>
          <a:schemeClr val="tx1"/>
        </a:solidFill>
        <a:ln>
          <a:solidFill>
            <a:schemeClr val="tx1"/>
          </a:solidFill>
        </a:ln>
      </dgm:spPr>
      <dgm:t>
        <a:bodyPr/>
        <a:lstStyle/>
        <a:p>
          <a:r>
            <a:rPr lang="en-US" dirty="0"/>
            <a:t>2</a:t>
          </a:r>
        </a:p>
      </dgm:t>
    </dgm:pt>
    <dgm:pt modelId="{BBCE2A0D-B49C-4549-8C0B-EE49B8205F4B}" type="parTrans" cxnId="{C3BA0EBD-7CA6-2E46-AD12-7A32B7C7D63C}">
      <dgm:prSet/>
      <dgm:spPr/>
      <dgm:t>
        <a:bodyPr/>
        <a:lstStyle/>
        <a:p>
          <a:endParaRPr lang="en-US"/>
        </a:p>
      </dgm:t>
    </dgm:pt>
    <dgm:pt modelId="{6D581E34-B9DD-0649-AC7D-8F6A3AE888FB}" type="sibTrans" cxnId="{C3BA0EBD-7CA6-2E46-AD12-7A32B7C7D63C}">
      <dgm:prSet/>
      <dgm:spPr/>
      <dgm:t>
        <a:bodyPr/>
        <a:lstStyle/>
        <a:p>
          <a:endParaRPr lang="en-US"/>
        </a:p>
      </dgm:t>
    </dgm:pt>
    <dgm:pt modelId="{CFD3D163-DA09-2F4D-B6BF-F7C06DCA835F}">
      <dgm:prSet phldrT="[Text]" custT="1"/>
      <dgm:spPr>
        <a:ln>
          <a:solidFill>
            <a:schemeClr val="tx1"/>
          </a:solidFill>
        </a:ln>
      </dgm:spPr>
      <dgm:t>
        <a:bodyPr/>
        <a:lstStyle/>
        <a:p>
          <a:pPr>
            <a:buNone/>
          </a:pPr>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Explored factors impacting landing success</a:t>
          </a:r>
          <a:endParaRPr lang="en-US" sz="1600" dirty="0">
            <a:latin typeface="Lato" panose="020F0502020204030203" pitchFamily="34" charset="0"/>
            <a:ea typeface="Lato" panose="020F0502020204030203" pitchFamily="34" charset="0"/>
            <a:cs typeface="Lato" panose="020F0502020204030203" pitchFamily="34" charset="0"/>
          </a:endParaRPr>
        </a:p>
      </dgm:t>
    </dgm:pt>
    <dgm:pt modelId="{E4D01036-CA4A-E04D-BC1F-66CE6B0F1255}" type="parTrans" cxnId="{72EF6A5B-4727-0A49-BBD0-25F78897954C}">
      <dgm:prSet/>
      <dgm:spPr/>
      <dgm:t>
        <a:bodyPr/>
        <a:lstStyle/>
        <a:p>
          <a:endParaRPr lang="en-US"/>
        </a:p>
      </dgm:t>
    </dgm:pt>
    <dgm:pt modelId="{6CE7DBED-A4E6-E142-8349-F865672A34AB}" type="sibTrans" cxnId="{72EF6A5B-4727-0A49-BBD0-25F78897954C}">
      <dgm:prSet/>
      <dgm:spPr/>
      <dgm:t>
        <a:bodyPr/>
        <a:lstStyle/>
        <a:p>
          <a:endParaRPr lang="en-US"/>
        </a:p>
      </dgm:t>
    </dgm:pt>
    <dgm:pt modelId="{0EC996AD-1E92-7C40-96E1-D524AABCB5E2}">
      <dgm:prSet phldrT="[Text]"/>
      <dgm:spPr>
        <a:solidFill>
          <a:schemeClr val="tx1"/>
        </a:solidFill>
        <a:ln>
          <a:solidFill>
            <a:schemeClr val="tx1"/>
          </a:solidFill>
        </a:ln>
      </dgm:spPr>
      <dgm:t>
        <a:bodyPr/>
        <a:lstStyle/>
        <a:p>
          <a:r>
            <a:rPr lang="en-US" dirty="0"/>
            <a:t>3</a:t>
          </a:r>
        </a:p>
      </dgm:t>
    </dgm:pt>
    <dgm:pt modelId="{6D4CDCFB-8C10-5042-B547-1DDC779388B7}" type="parTrans" cxnId="{706238CC-61A1-6C41-80F9-7E464A44BC96}">
      <dgm:prSet/>
      <dgm:spPr/>
      <dgm:t>
        <a:bodyPr/>
        <a:lstStyle/>
        <a:p>
          <a:endParaRPr lang="en-US"/>
        </a:p>
      </dgm:t>
    </dgm:pt>
    <dgm:pt modelId="{E34DD7B0-A359-9C4D-9425-082A45B16F24}" type="sibTrans" cxnId="{706238CC-61A1-6C41-80F9-7E464A44BC96}">
      <dgm:prSet/>
      <dgm:spPr/>
      <dgm:t>
        <a:bodyPr/>
        <a:lstStyle/>
        <a:p>
          <a:endParaRPr lang="en-US"/>
        </a:p>
      </dgm:t>
    </dgm:pt>
    <dgm:pt modelId="{E3959CAF-67E2-AF4F-8C4D-4B391682CF0A}">
      <dgm:prSet phldrT="[Text]" custT="1"/>
      <dgm:spPr>
        <a:ln>
          <a:solidFill>
            <a:schemeClr val="tx1"/>
          </a:solidFill>
        </a:ln>
      </dgm:spPr>
      <dgm:t>
        <a:bodyPr/>
        <a:lstStyle/>
        <a:p>
          <a:pPr>
            <a:buNone/>
          </a:pPr>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Identified contributing factors and examined success rate trends</a:t>
          </a:r>
          <a:endParaRPr lang="en-US" sz="1600" dirty="0">
            <a:latin typeface="Lato" panose="020F0502020204030203" pitchFamily="34" charset="0"/>
            <a:ea typeface="Lato" panose="020F0502020204030203" pitchFamily="34" charset="0"/>
            <a:cs typeface="Lato" panose="020F0502020204030203" pitchFamily="34" charset="0"/>
          </a:endParaRPr>
        </a:p>
      </dgm:t>
    </dgm:pt>
    <dgm:pt modelId="{931C959D-31E7-2C41-90C3-2A1AFC24E23B}" type="parTrans" cxnId="{A1A35EC4-BB7A-D54C-B785-E3C2B9D4C5F1}">
      <dgm:prSet/>
      <dgm:spPr/>
      <dgm:t>
        <a:bodyPr/>
        <a:lstStyle/>
        <a:p>
          <a:endParaRPr lang="en-US"/>
        </a:p>
      </dgm:t>
    </dgm:pt>
    <dgm:pt modelId="{43E07FF3-6929-3944-99AC-47AC39653D12}" type="sibTrans" cxnId="{A1A35EC4-BB7A-D54C-B785-E3C2B9D4C5F1}">
      <dgm:prSet/>
      <dgm:spPr/>
      <dgm:t>
        <a:bodyPr/>
        <a:lstStyle/>
        <a:p>
          <a:endParaRPr lang="en-US"/>
        </a:p>
      </dgm:t>
    </dgm:pt>
    <dgm:pt modelId="{D2705CD3-D834-A944-B109-DA1281C22ABA}" type="pres">
      <dgm:prSet presAssocID="{BE9AE032-0567-5547-A874-979C0152D81E}" presName="linearFlow" presStyleCnt="0">
        <dgm:presLayoutVars>
          <dgm:dir/>
          <dgm:animLvl val="lvl"/>
          <dgm:resizeHandles val="exact"/>
        </dgm:presLayoutVars>
      </dgm:prSet>
      <dgm:spPr/>
    </dgm:pt>
    <dgm:pt modelId="{4CE792A0-D4FA-F14B-AF09-D7E2C094004D}" type="pres">
      <dgm:prSet presAssocID="{8FC9BFFF-33D7-9D4B-A1B2-BCA1EEA723EE}" presName="composite" presStyleCnt="0"/>
      <dgm:spPr/>
    </dgm:pt>
    <dgm:pt modelId="{E867ED7C-B6B3-D342-A9AA-733810E7C1AF}" type="pres">
      <dgm:prSet presAssocID="{8FC9BFFF-33D7-9D4B-A1B2-BCA1EEA723EE}" presName="parentText" presStyleLbl="alignNode1" presStyleIdx="0" presStyleCnt="3">
        <dgm:presLayoutVars>
          <dgm:chMax val="1"/>
          <dgm:bulletEnabled val="1"/>
        </dgm:presLayoutVars>
      </dgm:prSet>
      <dgm:spPr/>
    </dgm:pt>
    <dgm:pt modelId="{AB077972-D37F-EC47-B600-EA16B4A1B7A5}" type="pres">
      <dgm:prSet presAssocID="{8FC9BFFF-33D7-9D4B-A1B2-BCA1EEA723EE}" presName="descendantText" presStyleLbl="alignAcc1" presStyleIdx="0" presStyleCnt="3" custScaleY="63879" custLinFactNeighborX="174">
        <dgm:presLayoutVars>
          <dgm:bulletEnabled val="1"/>
        </dgm:presLayoutVars>
      </dgm:prSet>
      <dgm:spPr/>
    </dgm:pt>
    <dgm:pt modelId="{26527665-03D2-C74A-BE52-137EF2B1440F}" type="pres">
      <dgm:prSet presAssocID="{677FA01E-7034-4043-B6C6-B0DCC30761FC}" presName="sp" presStyleCnt="0"/>
      <dgm:spPr/>
    </dgm:pt>
    <dgm:pt modelId="{E0128A73-D3D9-6641-8E2A-47886026A9AF}" type="pres">
      <dgm:prSet presAssocID="{EAA99E8A-C21B-B74D-BF68-C3A3114808B6}" presName="composite" presStyleCnt="0"/>
      <dgm:spPr/>
    </dgm:pt>
    <dgm:pt modelId="{ACEEF1AB-055B-1A46-ADD6-2D8C00B8521F}" type="pres">
      <dgm:prSet presAssocID="{EAA99E8A-C21B-B74D-BF68-C3A3114808B6}" presName="parentText" presStyleLbl="alignNode1" presStyleIdx="1" presStyleCnt="3">
        <dgm:presLayoutVars>
          <dgm:chMax val="1"/>
          <dgm:bulletEnabled val="1"/>
        </dgm:presLayoutVars>
      </dgm:prSet>
      <dgm:spPr/>
    </dgm:pt>
    <dgm:pt modelId="{955097A7-7ED1-1A4F-A164-B4E98EDEB27F}" type="pres">
      <dgm:prSet presAssocID="{EAA99E8A-C21B-B74D-BF68-C3A3114808B6}" presName="descendantText" presStyleLbl="alignAcc1" presStyleIdx="1" presStyleCnt="3" custScaleY="63879">
        <dgm:presLayoutVars>
          <dgm:bulletEnabled val="1"/>
        </dgm:presLayoutVars>
      </dgm:prSet>
      <dgm:spPr/>
    </dgm:pt>
    <dgm:pt modelId="{BC7A2CF0-1AAF-9144-9EE1-DC3EF2D9D9C6}" type="pres">
      <dgm:prSet presAssocID="{6D581E34-B9DD-0649-AC7D-8F6A3AE888FB}" presName="sp" presStyleCnt="0"/>
      <dgm:spPr/>
    </dgm:pt>
    <dgm:pt modelId="{2B203501-D549-614E-96DA-06CB8B2B62BB}" type="pres">
      <dgm:prSet presAssocID="{0EC996AD-1E92-7C40-96E1-D524AABCB5E2}" presName="composite" presStyleCnt="0"/>
      <dgm:spPr/>
    </dgm:pt>
    <dgm:pt modelId="{80253937-6D35-7A4E-A1E4-065A4233D746}" type="pres">
      <dgm:prSet presAssocID="{0EC996AD-1E92-7C40-96E1-D524AABCB5E2}" presName="parentText" presStyleLbl="alignNode1" presStyleIdx="2" presStyleCnt="3">
        <dgm:presLayoutVars>
          <dgm:chMax val="1"/>
          <dgm:bulletEnabled val="1"/>
        </dgm:presLayoutVars>
      </dgm:prSet>
      <dgm:spPr/>
    </dgm:pt>
    <dgm:pt modelId="{D28F971A-0FE4-DC4A-B6AA-C3A374975BA6}" type="pres">
      <dgm:prSet presAssocID="{0EC996AD-1E92-7C40-96E1-D524AABCB5E2}" presName="descendantText" presStyleLbl="alignAcc1" presStyleIdx="2" presStyleCnt="3" custScaleY="63879">
        <dgm:presLayoutVars>
          <dgm:bulletEnabled val="1"/>
        </dgm:presLayoutVars>
      </dgm:prSet>
      <dgm:spPr/>
    </dgm:pt>
  </dgm:ptLst>
  <dgm:cxnLst>
    <dgm:cxn modelId="{E933C20D-1145-4042-B2F5-843FB3682001}" srcId="{8FC9BFFF-33D7-9D4B-A1B2-BCA1EEA723EE}" destId="{6B3A4AAA-DEA9-0444-B0F5-44CD695574B1}" srcOrd="0" destOrd="0" parTransId="{43E07263-5B65-184B-9E8A-AC609980CC49}" sibTransId="{41046556-C7A9-F444-BBA2-8F5410A7C8EA}"/>
    <dgm:cxn modelId="{1315B524-5D89-444A-8D7F-455BA1254E1F}" type="presOf" srcId="{6B3A4AAA-DEA9-0444-B0F5-44CD695574B1}" destId="{AB077972-D37F-EC47-B600-EA16B4A1B7A5}" srcOrd="0" destOrd="0" presId="urn:microsoft.com/office/officeart/2005/8/layout/chevron2"/>
    <dgm:cxn modelId="{C2C3402B-6EF9-9445-903E-81EA13A1739F}" type="presOf" srcId="{E3959CAF-67E2-AF4F-8C4D-4B391682CF0A}" destId="{D28F971A-0FE4-DC4A-B6AA-C3A374975BA6}" srcOrd="0" destOrd="0" presId="urn:microsoft.com/office/officeart/2005/8/layout/chevron2"/>
    <dgm:cxn modelId="{DA2A414B-F886-5448-BEF5-990F2098A916}" type="presOf" srcId="{8FC9BFFF-33D7-9D4B-A1B2-BCA1EEA723EE}" destId="{E867ED7C-B6B3-D342-A9AA-733810E7C1AF}" srcOrd="0" destOrd="0" presId="urn:microsoft.com/office/officeart/2005/8/layout/chevron2"/>
    <dgm:cxn modelId="{06ECA04D-3AE1-654A-903E-05F2B6326F23}" type="presOf" srcId="{CFD3D163-DA09-2F4D-B6BF-F7C06DCA835F}" destId="{955097A7-7ED1-1A4F-A164-B4E98EDEB27F}" srcOrd="0" destOrd="0" presId="urn:microsoft.com/office/officeart/2005/8/layout/chevron2"/>
    <dgm:cxn modelId="{72EF6A5B-4727-0A49-BBD0-25F78897954C}" srcId="{EAA99E8A-C21B-B74D-BF68-C3A3114808B6}" destId="{CFD3D163-DA09-2F4D-B6BF-F7C06DCA835F}" srcOrd="0" destOrd="0" parTransId="{E4D01036-CA4A-E04D-BC1F-66CE6B0F1255}" sibTransId="{6CE7DBED-A4E6-E142-8349-F865672A34AB}"/>
    <dgm:cxn modelId="{D0144567-B07B-024B-908C-7BE7D7D79F45}" type="presOf" srcId="{EAA99E8A-C21B-B74D-BF68-C3A3114808B6}" destId="{ACEEF1AB-055B-1A46-ADD6-2D8C00B8521F}" srcOrd="0" destOrd="0" presId="urn:microsoft.com/office/officeart/2005/8/layout/chevron2"/>
    <dgm:cxn modelId="{C3BA0EBD-7CA6-2E46-AD12-7A32B7C7D63C}" srcId="{BE9AE032-0567-5547-A874-979C0152D81E}" destId="{EAA99E8A-C21B-B74D-BF68-C3A3114808B6}" srcOrd="1" destOrd="0" parTransId="{BBCE2A0D-B49C-4549-8C0B-EE49B8205F4B}" sibTransId="{6D581E34-B9DD-0649-AC7D-8F6A3AE888FB}"/>
    <dgm:cxn modelId="{A1A35EC4-BB7A-D54C-B785-E3C2B9D4C5F1}" srcId="{0EC996AD-1E92-7C40-96E1-D524AABCB5E2}" destId="{E3959CAF-67E2-AF4F-8C4D-4B391682CF0A}" srcOrd="0" destOrd="0" parTransId="{931C959D-31E7-2C41-90C3-2A1AFC24E23B}" sibTransId="{43E07FF3-6929-3944-99AC-47AC39653D12}"/>
    <dgm:cxn modelId="{706238CC-61A1-6C41-80F9-7E464A44BC96}" srcId="{BE9AE032-0567-5547-A874-979C0152D81E}" destId="{0EC996AD-1E92-7C40-96E1-D524AABCB5E2}" srcOrd="2" destOrd="0" parTransId="{6D4CDCFB-8C10-5042-B547-1DDC779388B7}" sibTransId="{E34DD7B0-A359-9C4D-9425-082A45B16F24}"/>
    <dgm:cxn modelId="{EE105BEC-699D-F241-967B-D27B589E1C71}" type="presOf" srcId="{0EC996AD-1E92-7C40-96E1-D524AABCB5E2}" destId="{80253937-6D35-7A4E-A1E4-065A4233D746}" srcOrd="0" destOrd="0" presId="urn:microsoft.com/office/officeart/2005/8/layout/chevron2"/>
    <dgm:cxn modelId="{05B06FF6-5DD5-5846-8BCE-6432ABAEA44F}" srcId="{BE9AE032-0567-5547-A874-979C0152D81E}" destId="{8FC9BFFF-33D7-9D4B-A1B2-BCA1EEA723EE}" srcOrd="0" destOrd="0" parTransId="{3A0217D8-7D76-0941-A1F6-3A2962CA45EC}" sibTransId="{677FA01E-7034-4043-B6C6-B0DCC30761FC}"/>
    <dgm:cxn modelId="{D93E77FE-9B01-A94D-97B9-E387AEF36DF8}" type="presOf" srcId="{BE9AE032-0567-5547-A874-979C0152D81E}" destId="{D2705CD3-D834-A944-B109-DA1281C22ABA}" srcOrd="0" destOrd="0" presId="urn:microsoft.com/office/officeart/2005/8/layout/chevron2"/>
    <dgm:cxn modelId="{14A4AC33-635B-A946-B812-95645866C2DD}" type="presParOf" srcId="{D2705CD3-D834-A944-B109-DA1281C22ABA}" destId="{4CE792A0-D4FA-F14B-AF09-D7E2C094004D}" srcOrd="0" destOrd="0" presId="urn:microsoft.com/office/officeart/2005/8/layout/chevron2"/>
    <dgm:cxn modelId="{BCBBDE99-2C95-474D-9D79-B782B0FB5DC5}" type="presParOf" srcId="{4CE792A0-D4FA-F14B-AF09-D7E2C094004D}" destId="{E867ED7C-B6B3-D342-A9AA-733810E7C1AF}" srcOrd="0" destOrd="0" presId="urn:microsoft.com/office/officeart/2005/8/layout/chevron2"/>
    <dgm:cxn modelId="{DF6AA3F8-DDCA-6F4C-B533-0A637A766C95}" type="presParOf" srcId="{4CE792A0-D4FA-F14B-AF09-D7E2C094004D}" destId="{AB077972-D37F-EC47-B600-EA16B4A1B7A5}" srcOrd="1" destOrd="0" presId="urn:microsoft.com/office/officeart/2005/8/layout/chevron2"/>
    <dgm:cxn modelId="{1FEEFBC8-332D-124B-BA61-1FBAEC38DCA1}" type="presParOf" srcId="{D2705CD3-D834-A944-B109-DA1281C22ABA}" destId="{26527665-03D2-C74A-BE52-137EF2B1440F}" srcOrd="1" destOrd="0" presId="urn:microsoft.com/office/officeart/2005/8/layout/chevron2"/>
    <dgm:cxn modelId="{9B400B5C-1BBF-0F4A-A37D-930DE1E1C8E8}" type="presParOf" srcId="{D2705CD3-D834-A944-B109-DA1281C22ABA}" destId="{E0128A73-D3D9-6641-8E2A-47886026A9AF}" srcOrd="2" destOrd="0" presId="urn:microsoft.com/office/officeart/2005/8/layout/chevron2"/>
    <dgm:cxn modelId="{5E3193BF-9999-4548-BEDE-15C3228ED085}" type="presParOf" srcId="{E0128A73-D3D9-6641-8E2A-47886026A9AF}" destId="{ACEEF1AB-055B-1A46-ADD6-2D8C00B8521F}" srcOrd="0" destOrd="0" presId="urn:microsoft.com/office/officeart/2005/8/layout/chevron2"/>
    <dgm:cxn modelId="{41CFD6DB-7B87-9042-B481-EDA2E1B3FA7D}" type="presParOf" srcId="{E0128A73-D3D9-6641-8E2A-47886026A9AF}" destId="{955097A7-7ED1-1A4F-A164-B4E98EDEB27F}" srcOrd="1" destOrd="0" presId="urn:microsoft.com/office/officeart/2005/8/layout/chevron2"/>
    <dgm:cxn modelId="{5E492A90-4BEE-2C4D-A514-B9A715BFDD5E}" type="presParOf" srcId="{D2705CD3-D834-A944-B109-DA1281C22ABA}" destId="{BC7A2CF0-1AAF-9144-9EE1-DC3EF2D9D9C6}" srcOrd="3" destOrd="0" presId="urn:microsoft.com/office/officeart/2005/8/layout/chevron2"/>
    <dgm:cxn modelId="{5028DED2-1AA1-E44D-A738-9871FEED5ABC}" type="presParOf" srcId="{D2705CD3-D834-A944-B109-DA1281C22ABA}" destId="{2B203501-D549-614E-96DA-06CB8B2B62BB}" srcOrd="4" destOrd="0" presId="urn:microsoft.com/office/officeart/2005/8/layout/chevron2"/>
    <dgm:cxn modelId="{8FEB428A-5B40-274C-B020-910874EA6219}" type="presParOf" srcId="{2B203501-D549-614E-96DA-06CB8B2B62BB}" destId="{80253937-6D35-7A4E-A1E4-065A4233D746}" srcOrd="0" destOrd="0" presId="urn:microsoft.com/office/officeart/2005/8/layout/chevron2"/>
    <dgm:cxn modelId="{7B7E4A77-0106-6747-B539-BDF4C4FDF8CC}" type="presParOf" srcId="{2B203501-D549-614E-96DA-06CB8B2B62BB}" destId="{D28F971A-0FE4-DC4A-B6AA-C3A374975BA6}"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9AE032-0567-5547-A874-979C0152D81E}"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8FC9BFFF-33D7-9D4B-A1B2-BCA1EEA723EE}">
      <dgm:prSet phldrT="[Text]"/>
      <dgm:spPr>
        <a:solidFill>
          <a:schemeClr val="tx1"/>
        </a:solidFill>
        <a:ln>
          <a:solidFill>
            <a:schemeClr val="tx1"/>
          </a:solidFill>
        </a:ln>
      </dgm:spPr>
      <dgm:t>
        <a:bodyPr/>
        <a:lstStyle/>
        <a:p>
          <a:r>
            <a:rPr lang="en-US" dirty="0"/>
            <a:t>4</a:t>
          </a:r>
        </a:p>
      </dgm:t>
    </dgm:pt>
    <dgm:pt modelId="{3A0217D8-7D76-0941-A1F6-3A2962CA45EC}" type="parTrans" cxnId="{05B06FF6-5DD5-5846-8BCE-6432ABAEA44F}">
      <dgm:prSet/>
      <dgm:spPr/>
      <dgm:t>
        <a:bodyPr/>
        <a:lstStyle/>
        <a:p>
          <a:endParaRPr lang="en-US"/>
        </a:p>
      </dgm:t>
    </dgm:pt>
    <dgm:pt modelId="{677FA01E-7034-4043-B6C6-B0DCC30761FC}" type="sibTrans" cxnId="{05B06FF6-5DD5-5846-8BCE-6432ABAEA44F}">
      <dgm:prSet/>
      <dgm:spPr/>
      <dgm:t>
        <a:bodyPr/>
        <a:lstStyle/>
        <a:p>
          <a:endParaRPr lang="en-US"/>
        </a:p>
      </dgm:t>
    </dgm:pt>
    <dgm:pt modelId="{6B3A4AAA-DEA9-0444-B0F5-44CD695574B1}">
      <dgm:prSet phldrT="[Text]" custT="1"/>
      <dgm:spPr>
        <a:ln>
          <a:solidFill>
            <a:schemeClr val="tx1"/>
          </a:solidFill>
        </a:ln>
      </dgm:spPr>
      <dgm:t>
        <a:bodyPr/>
        <a:lstStyle/>
        <a:p>
          <a:pPr>
            <a:buNone/>
          </a:pPr>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Determined best predictive model through binary classification</a:t>
          </a:r>
          <a:endParaRPr lang="en-US" sz="1600" dirty="0">
            <a:latin typeface="Lato" panose="020F0502020204030203" pitchFamily="34" charset="0"/>
            <a:ea typeface="Lato" panose="020F0502020204030203" pitchFamily="34" charset="0"/>
            <a:cs typeface="Lato" panose="020F0502020204030203" pitchFamily="34" charset="0"/>
          </a:endParaRPr>
        </a:p>
      </dgm:t>
    </dgm:pt>
    <dgm:pt modelId="{43E07263-5B65-184B-9E8A-AC609980CC49}" type="parTrans" cxnId="{E933C20D-1145-4042-B2F5-843FB3682001}">
      <dgm:prSet/>
      <dgm:spPr/>
      <dgm:t>
        <a:bodyPr/>
        <a:lstStyle/>
        <a:p>
          <a:endParaRPr lang="en-US"/>
        </a:p>
      </dgm:t>
    </dgm:pt>
    <dgm:pt modelId="{41046556-C7A9-F444-BBA2-8F5410A7C8EA}" type="sibTrans" cxnId="{E933C20D-1145-4042-B2F5-843FB3682001}">
      <dgm:prSet/>
      <dgm:spPr/>
      <dgm:t>
        <a:bodyPr/>
        <a:lstStyle/>
        <a:p>
          <a:endParaRPr lang="en-US"/>
        </a:p>
      </dgm:t>
    </dgm:pt>
    <dgm:pt modelId="{EAA99E8A-C21B-B74D-BF68-C3A3114808B6}">
      <dgm:prSet phldrT="[Text]"/>
      <dgm:spPr>
        <a:solidFill>
          <a:schemeClr val="tx1"/>
        </a:solidFill>
        <a:ln>
          <a:solidFill>
            <a:schemeClr val="tx1"/>
          </a:solidFill>
        </a:ln>
      </dgm:spPr>
      <dgm:t>
        <a:bodyPr/>
        <a:lstStyle/>
        <a:p>
          <a:r>
            <a:rPr lang="en-US" dirty="0"/>
            <a:t>5</a:t>
          </a:r>
        </a:p>
      </dgm:t>
    </dgm:pt>
    <dgm:pt modelId="{BBCE2A0D-B49C-4549-8C0B-EE49B8205F4B}" type="parTrans" cxnId="{C3BA0EBD-7CA6-2E46-AD12-7A32B7C7D63C}">
      <dgm:prSet/>
      <dgm:spPr/>
      <dgm:t>
        <a:bodyPr/>
        <a:lstStyle/>
        <a:p>
          <a:endParaRPr lang="en-US"/>
        </a:p>
      </dgm:t>
    </dgm:pt>
    <dgm:pt modelId="{6D581E34-B9DD-0649-AC7D-8F6A3AE888FB}" type="sibTrans" cxnId="{C3BA0EBD-7CA6-2E46-AD12-7A32B7C7D63C}">
      <dgm:prSet/>
      <dgm:spPr/>
      <dgm:t>
        <a:bodyPr/>
        <a:lstStyle/>
        <a:p>
          <a:endParaRPr lang="en-US"/>
        </a:p>
      </dgm:t>
    </dgm:pt>
    <dgm:pt modelId="{CFD3D163-DA09-2F4D-B6BF-F7C06DCA835F}">
      <dgm:prSet phldrT="[Text]" custT="1"/>
      <dgm:spPr>
        <a:ln>
          <a:solidFill>
            <a:schemeClr val="tx1"/>
          </a:solidFill>
        </a:ln>
      </dgm:spPr>
      <dgm:t>
        <a:bodyPr/>
        <a:lstStyle/>
        <a:p>
          <a:pPr>
            <a:buNone/>
          </a:pPr>
          <a:r>
            <a:rPr lang="en-US" sz="1600" dirty="0">
              <a:latin typeface="Lato" panose="020F0502020204030203" pitchFamily="34" charset="0"/>
              <a:ea typeface="Lato" panose="020F0502020204030203" pitchFamily="34" charset="0"/>
              <a:cs typeface="Lato" panose="020F0502020204030203" pitchFamily="34" charset="0"/>
            </a:rPr>
            <a:t>I</a:t>
          </a:r>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mprove space exploration efficiency and contribute to cost-effectiveness</a:t>
          </a:r>
          <a:endParaRPr lang="en-US" sz="1600" dirty="0">
            <a:latin typeface="Lato" panose="020F0502020204030203" pitchFamily="34" charset="0"/>
            <a:ea typeface="Lato" panose="020F0502020204030203" pitchFamily="34" charset="0"/>
            <a:cs typeface="Lato" panose="020F0502020204030203" pitchFamily="34" charset="0"/>
          </a:endParaRPr>
        </a:p>
      </dgm:t>
    </dgm:pt>
    <dgm:pt modelId="{E4D01036-CA4A-E04D-BC1F-66CE6B0F1255}" type="parTrans" cxnId="{72EF6A5B-4727-0A49-BBD0-25F78897954C}">
      <dgm:prSet/>
      <dgm:spPr/>
      <dgm:t>
        <a:bodyPr/>
        <a:lstStyle/>
        <a:p>
          <a:endParaRPr lang="en-US"/>
        </a:p>
      </dgm:t>
    </dgm:pt>
    <dgm:pt modelId="{6CE7DBED-A4E6-E142-8349-F865672A34AB}" type="sibTrans" cxnId="{72EF6A5B-4727-0A49-BBD0-25F78897954C}">
      <dgm:prSet/>
      <dgm:spPr/>
      <dgm:t>
        <a:bodyPr/>
        <a:lstStyle/>
        <a:p>
          <a:endParaRPr lang="en-US"/>
        </a:p>
      </dgm:t>
    </dgm:pt>
    <dgm:pt modelId="{0EC996AD-1E92-7C40-96E1-D524AABCB5E2}">
      <dgm:prSet phldrT="[Text]"/>
      <dgm:spPr>
        <a:solidFill>
          <a:schemeClr val="tx1"/>
        </a:solidFill>
        <a:ln>
          <a:solidFill>
            <a:schemeClr val="tx1"/>
          </a:solidFill>
        </a:ln>
      </dgm:spPr>
      <dgm:t>
        <a:bodyPr/>
        <a:lstStyle/>
        <a:p>
          <a:r>
            <a:rPr lang="en-US" dirty="0"/>
            <a:t>6</a:t>
          </a:r>
        </a:p>
      </dgm:t>
    </dgm:pt>
    <dgm:pt modelId="{6D4CDCFB-8C10-5042-B547-1DDC779388B7}" type="parTrans" cxnId="{706238CC-61A1-6C41-80F9-7E464A44BC96}">
      <dgm:prSet/>
      <dgm:spPr/>
      <dgm:t>
        <a:bodyPr/>
        <a:lstStyle/>
        <a:p>
          <a:endParaRPr lang="en-US"/>
        </a:p>
      </dgm:t>
    </dgm:pt>
    <dgm:pt modelId="{E34DD7B0-A359-9C4D-9425-082A45B16F24}" type="sibTrans" cxnId="{706238CC-61A1-6C41-80F9-7E464A44BC96}">
      <dgm:prSet/>
      <dgm:spPr/>
      <dgm:t>
        <a:bodyPr/>
        <a:lstStyle/>
        <a:p>
          <a:endParaRPr lang="en-US"/>
        </a:p>
      </dgm:t>
    </dgm:pt>
    <dgm:pt modelId="{E3959CAF-67E2-AF4F-8C4D-4B391682CF0A}">
      <dgm:prSet phldrT="[Text]" custT="1"/>
      <dgm:spPr>
        <a:ln>
          <a:solidFill>
            <a:schemeClr val="tx1"/>
          </a:solidFill>
        </a:ln>
      </dgm:spPr>
      <dgm:t>
        <a:bodyPr/>
        <a:lstStyle/>
        <a:p>
          <a:pPr>
            <a:buNone/>
          </a:pPr>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Our work supports scientific community's push for expansion</a:t>
          </a:r>
          <a:endParaRPr lang="en-US" sz="1600" dirty="0">
            <a:latin typeface="Lato" panose="020F0502020204030203" pitchFamily="34" charset="0"/>
            <a:ea typeface="Lato" panose="020F0502020204030203" pitchFamily="34" charset="0"/>
            <a:cs typeface="Lato" panose="020F0502020204030203" pitchFamily="34" charset="0"/>
          </a:endParaRPr>
        </a:p>
      </dgm:t>
    </dgm:pt>
    <dgm:pt modelId="{931C959D-31E7-2C41-90C3-2A1AFC24E23B}" type="parTrans" cxnId="{A1A35EC4-BB7A-D54C-B785-E3C2B9D4C5F1}">
      <dgm:prSet/>
      <dgm:spPr/>
      <dgm:t>
        <a:bodyPr/>
        <a:lstStyle/>
        <a:p>
          <a:endParaRPr lang="en-US"/>
        </a:p>
      </dgm:t>
    </dgm:pt>
    <dgm:pt modelId="{43E07FF3-6929-3944-99AC-47AC39653D12}" type="sibTrans" cxnId="{A1A35EC4-BB7A-D54C-B785-E3C2B9D4C5F1}">
      <dgm:prSet/>
      <dgm:spPr/>
      <dgm:t>
        <a:bodyPr/>
        <a:lstStyle/>
        <a:p>
          <a:endParaRPr lang="en-US"/>
        </a:p>
      </dgm:t>
    </dgm:pt>
    <dgm:pt modelId="{D2705CD3-D834-A944-B109-DA1281C22ABA}" type="pres">
      <dgm:prSet presAssocID="{BE9AE032-0567-5547-A874-979C0152D81E}" presName="linearFlow" presStyleCnt="0">
        <dgm:presLayoutVars>
          <dgm:dir/>
          <dgm:animLvl val="lvl"/>
          <dgm:resizeHandles val="exact"/>
        </dgm:presLayoutVars>
      </dgm:prSet>
      <dgm:spPr/>
    </dgm:pt>
    <dgm:pt modelId="{4CE792A0-D4FA-F14B-AF09-D7E2C094004D}" type="pres">
      <dgm:prSet presAssocID="{8FC9BFFF-33D7-9D4B-A1B2-BCA1EEA723EE}" presName="composite" presStyleCnt="0"/>
      <dgm:spPr/>
    </dgm:pt>
    <dgm:pt modelId="{E867ED7C-B6B3-D342-A9AA-733810E7C1AF}" type="pres">
      <dgm:prSet presAssocID="{8FC9BFFF-33D7-9D4B-A1B2-BCA1EEA723EE}" presName="parentText" presStyleLbl="alignNode1" presStyleIdx="0" presStyleCnt="3">
        <dgm:presLayoutVars>
          <dgm:chMax val="1"/>
          <dgm:bulletEnabled val="1"/>
        </dgm:presLayoutVars>
      </dgm:prSet>
      <dgm:spPr/>
    </dgm:pt>
    <dgm:pt modelId="{AB077972-D37F-EC47-B600-EA16B4A1B7A5}" type="pres">
      <dgm:prSet presAssocID="{8FC9BFFF-33D7-9D4B-A1B2-BCA1EEA723EE}" presName="descendantText" presStyleLbl="alignAcc1" presStyleIdx="0" presStyleCnt="3" custScaleY="63879" custLinFactNeighborX="103">
        <dgm:presLayoutVars>
          <dgm:bulletEnabled val="1"/>
        </dgm:presLayoutVars>
      </dgm:prSet>
      <dgm:spPr/>
    </dgm:pt>
    <dgm:pt modelId="{26527665-03D2-C74A-BE52-137EF2B1440F}" type="pres">
      <dgm:prSet presAssocID="{677FA01E-7034-4043-B6C6-B0DCC30761FC}" presName="sp" presStyleCnt="0"/>
      <dgm:spPr/>
    </dgm:pt>
    <dgm:pt modelId="{E0128A73-D3D9-6641-8E2A-47886026A9AF}" type="pres">
      <dgm:prSet presAssocID="{EAA99E8A-C21B-B74D-BF68-C3A3114808B6}" presName="composite" presStyleCnt="0"/>
      <dgm:spPr/>
    </dgm:pt>
    <dgm:pt modelId="{ACEEF1AB-055B-1A46-ADD6-2D8C00B8521F}" type="pres">
      <dgm:prSet presAssocID="{EAA99E8A-C21B-B74D-BF68-C3A3114808B6}" presName="parentText" presStyleLbl="alignNode1" presStyleIdx="1" presStyleCnt="3">
        <dgm:presLayoutVars>
          <dgm:chMax val="1"/>
          <dgm:bulletEnabled val="1"/>
        </dgm:presLayoutVars>
      </dgm:prSet>
      <dgm:spPr/>
    </dgm:pt>
    <dgm:pt modelId="{955097A7-7ED1-1A4F-A164-B4E98EDEB27F}" type="pres">
      <dgm:prSet presAssocID="{EAA99E8A-C21B-B74D-BF68-C3A3114808B6}" presName="descendantText" presStyleLbl="alignAcc1" presStyleIdx="1" presStyleCnt="3" custScaleY="63879">
        <dgm:presLayoutVars>
          <dgm:bulletEnabled val="1"/>
        </dgm:presLayoutVars>
      </dgm:prSet>
      <dgm:spPr/>
    </dgm:pt>
    <dgm:pt modelId="{BC7A2CF0-1AAF-9144-9EE1-DC3EF2D9D9C6}" type="pres">
      <dgm:prSet presAssocID="{6D581E34-B9DD-0649-AC7D-8F6A3AE888FB}" presName="sp" presStyleCnt="0"/>
      <dgm:spPr/>
    </dgm:pt>
    <dgm:pt modelId="{2B203501-D549-614E-96DA-06CB8B2B62BB}" type="pres">
      <dgm:prSet presAssocID="{0EC996AD-1E92-7C40-96E1-D524AABCB5E2}" presName="composite" presStyleCnt="0"/>
      <dgm:spPr/>
    </dgm:pt>
    <dgm:pt modelId="{80253937-6D35-7A4E-A1E4-065A4233D746}" type="pres">
      <dgm:prSet presAssocID="{0EC996AD-1E92-7C40-96E1-D524AABCB5E2}" presName="parentText" presStyleLbl="alignNode1" presStyleIdx="2" presStyleCnt="3">
        <dgm:presLayoutVars>
          <dgm:chMax val="1"/>
          <dgm:bulletEnabled val="1"/>
        </dgm:presLayoutVars>
      </dgm:prSet>
      <dgm:spPr/>
    </dgm:pt>
    <dgm:pt modelId="{D28F971A-0FE4-DC4A-B6AA-C3A374975BA6}" type="pres">
      <dgm:prSet presAssocID="{0EC996AD-1E92-7C40-96E1-D524AABCB5E2}" presName="descendantText" presStyleLbl="alignAcc1" presStyleIdx="2" presStyleCnt="3" custScaleY="63879">
        <dgm:presLayoutVars>
          <dgm:bulletEnabled val="1"/>
        </dgm:presLayoutVars>
      </dgm:prSet>
      <dgm:spPr/>
    </dgm:pt>
  </dgm:ptLst>
  <dgm:cxnLst>
    <dgm:cxn modelId="{E933C20D-1145-4042-B2F5-843FB3682001}" srcId="{8FC9BFFF-33D7-9D4B-A1B2-BCA1EEA723EE}" destId="{6B3A4AAA-DEA9-0444-B0F5-44CD695574B1}" srcOrd="0" destOrd="0" parTransId="{43E07263-5B65-184B-9E8A-AC609980CC49}" sibTransId="{41046556-C7A9-F444-BBA2-8F5410A7C8EA}"/>
    <dgm:cxn modelId="{1315B524-5D89-444A-8D7F-455BA1254E1F}" type="presOf" srcId="{6B3A4AAA-DEA9-0444-B0F5-44CD695574B1}" destId="{AB077972-D37F-EC47-B600-EA16B4A1B7A5}" srcOrd="0" destOrd="0" presId="urn:microsoft.com/office/officeart/2005/8/layout/chevron2"/>
    <dgm:cxn modelId="{C2C3402B-6EF9-9445-903E-81EA13A1739F}" type="presOf" srcId="{E3959CAF-67E2-AF4F-8C4D-4B391682CF0A}" destId="{D28F971A-0FE4-DC4A-B6AA-C3A374975BA6}" srcOrd="0" destOrd="0" presId="urn:microsoft.com/office/officeart/2005/8/layout/chevron2"/>
    <dgm:cxn modelId="{DA2A414B-F886-5448-BEF5-990F2098A916}" type="presOf" srcId="{8FC9BFFF-33D7-9D4B-A1B2-BCA1EEA723EE}" destId="{E867ED7C-B6B3-D342-A9AA-733810E7C1AF}" srcOrd="0" destOrd="0" presId="urn:microsoft.com/office/officeart/2005/8/layout/chevron2"/>
    <dgm:cxn modelId="{06ECA04D-3AE1-654A-903E-05F2B6326F23}" type="presOf" srcId="{CFD3D163-DA09-2F4D-B6BF-F7C06DCA835F}" destId="{955097A7-7ED1-1A4F-A164-B4E98EDEB27F}" srcOrd="0" destOrd="0" presId="urn:microsoft.com/office/officeart/2005/8/layout/chevron2"/>
    <dgm:cxn modelId="{72EF6A5B-4727-0A49-BBD0-25F78897954C}" srcId="{EAA99E8A-C21B-B74D-BF68-C3A3114808B6}" destId="{CFD3D163-DA09-2F4D-B6BF-F7C06DCA835F}" srcOrd="0" destOrd="0" parTransId="{E4D01036-CA4A-E04D-BC1F-66CE6B0F1255}" sibTransId="{6CE7DBED-A4E6-E142-8349-F865672A34AB}"/>
    <dgm:cxn modelId="{D0144567-B07B-024B-908C-7BE7D7D79F45}" type="presOf" srcId="{EAA99E8A-C21B-B74D-BF68-C3A3114808B6}" destId="{ACEEF1AB-055B-1A46-ADD6-2D8C00B8521F}" srcOrd="0" destOrd="0" presId="urn:microsoft.com/office/officeart/2005/8/layout/chevron2"/>
    <dgm:cxn modelId="{C3BA0EBD-7CA6-2E46-AD12-7A32B7C7D63C}" srcId="{BE9AE032-0567-5547-A874-979C0152D81E}" destId="{EAA99E8A-C21B-B74D-BF68-C3A3114808B6}" srcOrd="1" destOrd="0" parTransId="{BBCE2A0D-B49C-4549-8C0B-EE49B8205F4B}" sibTransId="{6D581E34-B9DD-0649-AC7D-8F6A3AE888FB}"/>
    <dgm:cxn modelId="{A1A35EC4-BB7A-D54C-B785-E3C2B9D4C5F1}" srcId="{0EC996AD-1E92-7C40-96E1-D524AABCB5E2}" destId="{E3959CAF-67E2-AF4F-8C4D-4B391682CF0A}" srcOrd="0" destOrd="0" parTransId="{931C959D-31E7-2C41-90C3-2A1AFC24E23B}" sibTransId="{43E07FF3-6929-3944-99AC-47AC39653D12}"/>
    <dgm:cxn modelId="{706238CC-61A1-6C41-80F9-7E464A44BC96}" srcId="{BE9AE032-0567-5547-A874-979C0152D81E}" destId="{0EC996AD-1E92-7C40-96E1-D524AABCB5E2}" srcOrd="2" destOrd="0" parTransId="{6D4CDCFB-8C10-5042-B547-1DDC779388B7}" sibTransId="{E34DD7B0-A359-9C4D-9425-082A45B16F24}"/>
    <dgm:cxn modelId="{EE105BEC-699D-F241-967B-D27B589E1C71}" type="presOf" srcId="{0EC996AD-1E92-7C40-96E1-D524AABCB5E2}" destId="{80253937-6D35-7A4E-A1E4-065A4233D746}" srcOrd="0" destOrd="0" presId="urn:microsoft.com/office/officeart/2005/8/layout/chevron2"/>
    <dgm:cxn modelId="{05B06FF6-5DD5-5846-8BCE-6432ABAEA44F}" srcId="{BE9AE032-0567-5547-A874-979C0152D81E}" destId="{8FC9BFFF-33D7-9D4B-A1B2-BCA1EEA723EE}" srcOrd="0" destOrd="0" parTransId="{3A0217D8-7D76-0941-A1F6-3A2962CA45EC}" sibTransId="{677FA01E-7034-4043-B6C6-B0DCC30761FC}"/>
    <dgm:cxn modelId="{D93E77FE-9B01-A94D-97B9-E387AEF36DF8}" type="presOf" srcId="{BE9AE032-0567-5547-A874-979C0152D81E}" destId="{D2705CD3-D834-A944-B109-DA1281C22ABA}" srcOrd="0" destOrd="0" presId="urn:microsoft.com/office/officeart/2005/8/layout/chevron2"/>
    <dgm:cxn modelId="{14A4AC33-635B-A946-B812-95645866C2DD}" type="presParOf" srcId="{D2705CD3-D834-A944-B109-DA1281C22ABA}" destId="{4CE792A0-D4FA-F14B-AF09-D7E2C094004D}" srcOrd="0" destOrd="0" presId="urn:microsoft.com/office/officeart/2005/8/layout/chevron2"/>
    <dgm:cxn modelId="{BCBBDE99-2C95-474D-9D79-B782B0FB5DC5}" type="presParOf" srcId="{4CE792A0-D4FA-F14B-AF09-D7E2C094004D}" destId="{E867ED7C-B6B3-D342-A9AA-733810E7C1AF}" srcOrd="0" destOrd="0" presId="urn:microsoft.com/office/officeart/2005/8/layout/chevron2"/>
    <dgm:cxn modelId="{DF6AA3F8-DDCA-6F4C-B533-0A637A766C95}" type="presParOf" srcId="{4CE792A0-D4FA-F14B-AF09-D7E2C094004D}" destId="{AB077972-D37F-EC47-B600-EA16B4A1B7A5}" srcOrd="1" destOrd="0" presId="urn:microsoft.com/office/officeart/2005/8/layout/chevron2"/>
    <dgm:cxn modelId="{1FEEFBC8-332D-124B-BA61-1FBAEC38DCA1}" type="presParOf" srcId="{D2705CD3-D834-A944-B109-DA1281C22ABA}" destId="{26527665-03D2-C74A-BE52-137EF2B1440F}" srcOrd="1" destOrd="0" presId="urn:microsoft.com/office/officeart/2005/8/layout/chevron2"/>
    <dgm:cxn modelId="{9B400B5C-1BBF-0F4A-A37D-930DE1E1C8E8}" type="presParOf" srcId="{D2705CD3-D834-A944-B109-DA1281C22ABA}" destId="{E0128A73-D3D9-6641-8E2A-47886026A9AF}" srcOrd="2" destOrd="0" presId="urn:microsoft.com/office/officeart/2005/8/layout/chevron2"/>
    <dgm:cxn modelId="{5E3193BF-9999-4548-BEDE-15C3228ED085}" type="presParOf" srcId="{E0128A73-D3D9-6641-8E2A-47886026A9AF}" destId="{ACEEF1AB-055B-1A46-ADD6-2D8C00B8521F}" srcOrd="0" destOrd="0" presId="urn:microsoft.com/office/officeart/2005/8/layout/chevron2"/>
    <dgm:cxn modelId="{41CFD6DB-7B87-9042-B481-EDA2E1B3FA7D}" type="presParOf" srcId="{E0128A73-D3D9-6641-8E2A-47886026A9AF}" destId="{955097A7-7ED1-1A4F-A164-B4E98EDEB27F}" srcOrd="1" destOrd="0" presId="urn:microsoft.com/office/officeart/2005/8/layout/chevron2"/>
    <dgm:cxn modelId="{5E492A90-4BEE-2C4D-A514-B9A715BFDD5E}" type="presParOf" srcId="{D2705CD3-D834-A944-B109-DA1281C22ABA}" destId="{BC7A2CF0-1AAF-9144-9EE1-DC3EF2D9D9C6}" srcOrd="3" destOrd="0" presId="urn:microsoft.com/office/officeart/2005/8/layout/chevron2"/>
    <dgm:cxn modelId="{5028DED2-1AA1-E44D-A738-9871FEED5ABC}" type="presParOf" srcId="{D2705CD3-D834-A944-B109-DA1281C22ABA}" destId="{2B203501-D549-614E-96DA-06CB8B2B62BB}" srcOrd="4" destOrd="0" presId="urn:microsoft.com/office/officeart/2005/8/layout/chevron2"/>
    <dgm:cxn modelId="{8FEB428A-5B40-274C-B020-910874EA6219}" type="presParOf" srcId="{2B203501-D549-614E-96DA-06CB8B2B62BB}" destId="{80253937-6D35-7A4E-A1E4-065A4233D746}" srcOrd="0" destOrd="0" presId="urn:microsoft.com/office/officeart/2005/8/layout/chevron2"/>
    <dgm:cxn modelId="{7B7E4A77-0106-6747-B539-BDF4C4FDF8CC}" type="presParOf" srcId="{2B203501-D549-614E-96DA-06CB8B2B62BB}" destId="{D28F971A-0FE4-DC4A-B6AA-C3A374975BA6}" srcOrd="1" destOrd="0" presId="urn:microsoft.com/office/officeart/2005/8/layout/chevron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EC612B-81D9-EF49-B26D-D0E02C5D5675}" type="doc">
      <dgm:prSet loTypeId="urn:microsoft.com/office/officeart/2005/8/layout/StepDownProcess" loCatId="" qsTypeId="urn:microsoft.com/office/officeart/2005/8/quickstyle/3d5" qsCatId="3D" csTypeId="urn:microsoft.com/office/officeart/2005/8/colors/accent1_2" csCatId="accent1" phldr="1"/>
      <dgm:spPr/>
      <dgm:t>
        <a:bodyPr/>
        <a:lstStyle/>
        <a:p>
          <a:endParaRPr lang="en-US"/>
        </a:p>
      </dgm:t>
    </dgm:pt>
    <dgm:pt modelId="{F638F609-D51E-D848-90DA-E6D168EAE79B}">
      <dgm:prSet phldrT="[Text]" custT="1"/>
      <dgm:spPr>
        <a:solidFill>
          <a:schemeClr val="tx1"/>
        </a:solidFill>
      </dgm:spPr>
      <dgm:t>
        <a:bodyPr/>
        <a:lstStyle/>
        <a:p>
          <a:pPr>
            <a:buFont typeface="+mj-lt"/>
            <a:buAutoNum type="arabicPeriod"/>
          </a:pPr>
          <a:r>
            <a:rPr lang="en-US" sz="1400" b="0" i="0" u="none" dirty="0">
              <a:latin typeface="Lato" panose="020F0502020204030203" pitchFamily="34" charset="0"/>
              <a:ea typeface="Lato" panose="020F0502020204030203" pitchFamily="34" charset="0"/>
              <a:cs typeface="Lato" panose="020F0502020204030203" pitchFamily="34" charset="0"/>
            </a:rPr>
            <a:t>Retrieving response from API endpoint</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01496FF2-2E99-0F44-AD37-ABAF6658F81B}" type="parTrans" cxnId="{1FBCF89C-504A-5E48-B037-033B4A401600}">
      <dgm:prSet/>
      <dgm:spPr/>
      <dgm:t>
        <a:bodyPr/>
        <a:lstStyle/>
        <a:p>
          <a:endParaRPr lang="en-US"/>
        </a:p>
      </dgm:t>
    </dgm:pt>
    <dgm:pt modelId="{60A61F82-A789-8449-A10D-D633AA02E58C}" type="sibTrans" cxnId="{1FBCF89C-504A-5E48-B037-033B4A401600}">
      <dgm:prSet/>
      <dgm:spPr/>
      <dgm:t>
        <a:bodyPr/>
        <a:lstStyle/>
        <a:p>
          <a:endParaRPr lang="en-US"/>
        </a:p>
      </dgm:t>
    </dgm:pt>
    <dgm:pt modelId="{7719E4A6-F359-4547-BFE2-1C33E1785DF9}">
      <dgm:prSet phldrT="[Text]" custT="1"/>
      <dgm:spPr>
        <a:solidFill>
          <a:schemeClr val="tx1"/>
        </a:solidFill>
      </dgm:spPr>
      <dgm:t>
        <a:bodyPr/>
        <a:lstStyle/>
        <a:p>
          <a:pPr>
            <a:buFont typeface="+mj-lt"/>
            <a:buAutoNum type="arabicPeriod"/>
          </a:pPr>
          <a:r>
            <a:rPr lang="en-US" sz="1400" b="0" i="0" u="none" dirty="0">
              <a:latin typeface="Lato" panose="020F0502020204030203" pitchFamily="34" charset="0"/>
              <a:ea typeface="Lato" panose="020F0502020204030203" pitchFamily="34" charset="0"/>
              <a:cs typeface="Lato" panose="020F0502020204030203" pitchFamily="34" charset="0"/>
            </a:rPr>
            <a:t>Parsing response to JSON format</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4523A38F-471E-3D4C-929D-E6D425B5B224}" type="parTrans" cxnId="{56412289-7B29-D74A-AF52-065407B105C2}">
      <dgm:prSet/>
      <dgm:spPr/>
      <dgm:t>
        <a:bodyPr/>
        <a:lstStyle/>
        <a:p>
          <a:endParaRPr lang="en-US"/>
        </a:p>
      </dgm:t>
    </dgm:pt>
    <dgm:pt modelId="{4370E5B1-7947-954E-9745-F7F4402AB94D}" type="sibTrans" cxnId="{56412289-7B29-D74A-AF52-065407B105C2}">
      <dgm:prSet/>
      <dgm:spPr/>
      <dgm:t>
        <a:bodyPr/>
        <a:lstStyle/>
        <a:p>
          <a:endParaRPr lang="en-US"/>
        </a:p>
      </dgm:t>
    </dgm:pt>
    <dgm:pt modelId="{855A3812-7E22-B64D-A7AD-10583602FDE8}">
      <dgm:prSet phldrT="[Text]" custT="1"/>
      <dgm:spPr>
        <a:solidFill>
          <a:schemeClr val="tx1"/>
        </a:solidFill>
      </dgm:spPr>
      <dgm:t>
        <a:bodyPr/>
        <a:lstStyle/>
        <a:p>
          <a:pPr>
            <a:buFont typeface="+mj-lt"/>
            <a:buAutoNum type="arabicPeriod"/>
          </a:pPr>
          <a:r>
            <a:rPr lang="en-US" sz="1400" b="0" i="0" u="none" dirty="0">
              <a:latin typeface="Lato" panose="020F0502020204030203" pitchFamily="34" charset="0"/>
              <a:ea typeface="Lato" panose="020F0502020204030203" pitchFamily="34" charset="0"/>
              <a:cs typeface="Lato" panose="020F0502020204030203" pitchFamily="34" charset="0"/>
            </a:rPr>
            <a:t>Applying customized data cleaning functions</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7215BC66-AFA0-DF4C-834E-56AF2492D572}" type="parTrans" cxnId="{E31A12D2-C09E-C244-9E72-B1587B78F42B}">
      <dgm:prSet/>
      <dgm:spPr/>
      <dgm:t>
        <a:bodyPr/>
        <a:lstStyle/>
        <a:p>
          <a:endParaRPr lang="en-US"/>
        </a:p>
      </dgm:t>
    </dgm:pt>
    <dgm:pt modelId="{FCD9F7BA-C0F5-7044-A23B-4410E4EC91F8}" type="sibTrans" cxnId="{E31A12D2-C09E-C244-9E72-B1587B78F42B}">
      <dgm:prSet/>
      <dgm:spPr/>
      <dgm:t>
        <a:bodyPr/>
        <a:lstStyle/>
        <a:p>
          <a:endParaRPr lang="en-US"/>
        </a:p>
      </dgm:t>
    </dgm:pt>
    <dgm:pt modelId="{D8F66DAA-9D3C-CA48-AA5C-B646D2E86EDF}">
      <dgm:prSet phldrT="[Text]" custT="1"/>
      <dgm:spPr>
        <a:solidFill>
          <a:schemeClr val="tx1"/>
        </a:solidFill>
      </dgm:spPr>
      <dgm:t>
        <a:bodyPr/>
        <a:lstStyle/>
        <a:p>
          <a:pPr>
            <a:buFont typeface="+mj-lt"/>
            <a:buAutoNum type="arabicPeriod"/>
          </a:pPr>
          <a:r>
            <a:rPr lang="en-US" sz="1400" b="0" i="0" u="none" dirty="0">
              <a:latin typeface="Lato" panose="020F0502020204030203" pitchFamily="34" charset="0"/>
              <a:ea typeface="Lato" panose="020F0502020204030203" pitchFamily="34" charset="0"/>
              <a:cs typeface="Lato" panose="020F0502020204030203" pitchFamily="34" charset="0"/>
            </a:rPr>
            <a:t>Converting list to dictionary and then to data frame</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65C699FA-7ED0-0944-93F4-2AEC6208B4C2}" type="parTrans" cxnId="{E04A0BFA-CB0A-7C43-9445-00A4C7737EC5}">
      <dgm:prSet/>
      <dgm:spPr/>
      <dgm:t>
        <a:bodyPr/>
        <a:lstStyle/>
        <a:p>
          <a:endParaRPr lang="en-US"/>
        </a:p>
      </dgm:t>
    </dgm:pt>
    <dgm:pt modelId="{C3C583A5-6FF9-DA42-9F4F-BA9B61433AB7}" type="sibTrans" cxnId="{E04A0BFA-CB0A-7C43-9445-00A4C7737EC5}">
      <dgm:prSet/>
      <dgm:spPr/>
      <dgm:t>
        <a:bodyPr/>
        <a:lstStyle/>
        <a:p>
          <a:endParaRPr lang="en-US"/>
        </a:p>
      </dgm:t>
    </dgm:pt>
    <dgm:pt modelId="{DD3785CB-3A60-2D41-A29C-428F06ACF2A5}">
      <dgm:prSet phldrT="[Text]" custT="1"/>
      <dgm:spPr>
        <a:solidFill>
          <a:schemeClr val="tx1"/>
        </a:solidFill>
      </dgm:spPr>
      <dgm:t>
        <a:bodyPr/>
        <a:lstStyle/>
        <a:p>
          <a:r>
            <a:rPr lang="en-US" sz="1400" b="0" i="0" u="none" dirty="0">
              <a:latin typeface="Lato" panose="020F0502020204030203" pitchFamily="34" charset="0"/>
              <a:ea typeface="Lato" panose="020F0502020204030203" pitchFamily="34" charset="0"/>
              <a:cs typeface="Lato" panose="020F0502020204030203" pitchFamily="34" charset="0"/>
            </a:rPr>
            <a:t>Filtering data frame and exporting it to a flat file format (e.g., .csv)</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69F11A9B-8BF5-7344-90E1-FCBEB8E35673}" type="parTrans" cxnId="{2E518CD9-9610-4B41-89C7-1A49EBF20014}">
      <dgm:prSet/>
      <dgm:spPr/>
      <dgm:t>
        <a:bodyPr/>
        <a:lstStyle/>
        <a:p>
          <a:endParaRPr lang="en-US"/>
        </a:p>
      </dgm:t>
    </dgm:pt>
    <dgm:pt modelId="{62DFA006-9E45-CD4D-8811-2F381F2E0B6A}" type="sibTrans" cxnId="{2E518CD9-9610-4B41-89C7-1A49EBF20014}">
      <dgm:prSet/>
      <dgm:spPr/>
      <dgm:t>
        <a:bodyPr/>
        <a:lstStyle/>
        <a:p>
          <a:endParaRPr lang="en-US"/>
        </a:p>
      </dgm:t>
    </dgm:pt>
    <dgm:pt modelId="{D25A9A81-DADD-8341-8401-8FAE1F71B38A}" type="pres">
      <dgm:prSet presAssocID="{A7EC612B-81D9-EF49-B26D-D0E02C5D5675}" presName="rootnode" presStyleCnt="0">
        <dgm:presLayoutVars>
          <dgm:chMax/>
          <dgm:chPref/>
          <dgm:dir/>
          <dgm:animLvl val="lvl"/>
        </dgm:presLayoutVars>
      </dgm:prSet>
      <dgm:spPr/>
    </dgm:pt>
    <dgm:pt modelId="{D41D3380-04BC-6949-B243-1E0BD5F0B1DF}" type="pres">
      <dgm:prSet presAssocID="{F638F609-D51E-D848-90DA-E6D168EAE79B}" presName="composite" presStyleCnt="0"/>
      <dgm:spPr/>
    </dgm:pt>
    <dgm:pt modelId="{9EBAA967-08BB-E845-9CBE-B518C5BE3CF6}" type="pres">
      <dgm:prSet presAssocID="{F638F609-D51E-D848-90DA-E6D168EAE79B}" presName="bentUpArrow1" presStyleLbl="alignImgPlace1" presStyleIdx="0" presStyleCnt="4" custLinFactNeighborX="-36816"/>
      <dgm:spPr>
        <a:solidFill>
          <a:schemeClr val="bg1">
            <a:lumMod val="85000"/>
          </a:schemeClr>
        </a:solidFill>
      </dgm:spPr>
    </dgm:pt>
    <dgm:pt modelId="{FB691ABE-98EE-B344-85CD-2A1E507BBEA6}" type="pres">
      <dgm:prSet presAssocID="{F638F609-D51E-D848-90DA-E6D168EAE79B}" presName="ParentText" presStyleLbl="node1" presStyleIdx="0" presStyleCnt="5" custScaleX="213640">
        <dgm:presLayoutVars>
          <dgm:chMax val="1"/>
          <dgm:chPref val="1"/>
          <dgm:bulletEnabled val="1"/>
        </dgm:presLayoutVars>
      </dgm:prSet>
      <dgm:spPr/>
    </dgm:pt>
    <dgm:pt modelId="{2A38EE1D-3038-1E4A-8E5A-383AA07A331F}" type="pres">
      <dgm:prSet presAssocID="{F638F609-D51E-D848-90DA-E6D168EAE79B}" presName="ChildText" presStyleLbl="revTx" presStyleIdx="0" presStyleCnt="4">
        <dgm:presLayoutVars>
          <dgm:chMax val="0"/>
          <dgm:chPref val="0"/>
          <dgm:bulletEnabled val="1"/>
        </dgm:presLayoutVars>
      </dgm:prSet>
      <dgm:spPr/>
    </dgm:pt>
    <dgm:pt modelId="{7EFC66D7-D42E-DA42-AC7B-E604E0ADB998}" type="pres">
      <dgm:prSet presAssocID="{60A61F82-A789-8449-A10D-D633AA02E58C}" presName="sibTrans" presStyleCnt="0"/>
      <dgm:spPr/>
    </dgm:pt>
    <dgm:pt modelId="{CB9198F8-9406-1745-911D-6B705BC782AA}" type="pres">
      <dgm:prSet presAssocID="{7719E4A6-F359-4547-BFE2-1C33E1785DF9}" presName="composite" presStyleCnt="0"/>
      <dgm:spPr/>
    </dgm:pt>
    <dgm:pt modelId="{D08E9726-26AE-C348-98F2-78B3C5884E78}" type="pres">
      <dgm:prSet presAssocID="{7719E4A6-F359-4547-BFE2-1C33E1785DF9}" presName="bentUpArrow1" presStyleLbl="alignImgPlace1" presStyleIdx="1" presStyleCnt="4" custLinFactNeighborX="-36816"/>
      <dgm:spPr>
        <a:solidFill>
          <a:schemeClr val="bg1">
            <a:lumMod val="85000"/>
          </a:schemeClr>
        </a:solidFill>
      </dgm:spPr>
    </dgm:pt>
    <dgm:pt modelId="{A48D8A63-A1F8-FF43-98DD-7CE1C8324A81}" type="pres">
      <dgm:prSet presAssocID="{7719E4A6-F359-4547-BFE2-1C33E1785DF9}" presName="ParentText" presStyleLbl="node1" presStyleIdx="1" presStyleCnt="5" custScaleX="213640">
        <dgm:presLayoutVars>
          <dgm:chMax val="1"/>
          <dgm:chPref val="1"/>
          <dgm:bulletEnabled val="1"/>
        </dgm:presLayoutVars>
      </dgm:prSet>
      <dgm:spPr/>
    </dgm:pt>
    <dgm:pt modelId="{783D0C22-3DB8-4543-934F-11640140ACC4}" type="pres">
      <dgm:prSet presAssocID="{7719E4A6-F359-4547-BFE2-1C33E1785DF9}" presName="ChildText" presStyleLbl="revTx" presStyleIdx="1" presStyleCnt="4">
        <dgm:presLayoutVars>
          <dgm:chMax val="0"/>
          <dgm:chPref val="0"/>
          <dgm:bulletEnabled val="1"/>
        </dgm:presLayoutVars>
      </dgm:prSet>
      <dgm:spPr/>
    </dgm:pt>
    <dgm:pt modelId="{7E8004DF-D3A3-0A4A-8DF9-52CB1B595263}" type="pres">
      <dgm:prSet presAssocID="{4370E5B1-7947-954E-9745-F7F4402AB94D}" presName="sibTrans" presStyleCnt="0"/>
      <dgm:spPr/>
    </dgm:pt>
    <dgm:pt modelId="{E1240D30-82F7-6049-87D1-9DD5E8FACCF2}" type="pres">
      <dgm:prSet presAssocID="{855A3812-7E22-B64D-A7AD-10583602FDE8}" presName="composite" presStyleCnt="0"/>
      <dgm:spPr/>
    </dgm:pt>
    <dgm:pt modelId="{82F02FC4-2C78-5E41-85B8-6ED3FB8317E1}" type="pres">
      <dgm:prSet presAssocID="{855A3812-7E22-B64D-A7AD-10583602FDE8}" presName="bentUpArrow1" presStyleLbl="alignImgPlace1" presStyleIdx="2" presStyleCnt="4" custLinFactNeighborX="-36816"/>
      <dgm:spPr>
        <a:solidFill>
          <a:schemeClr val="bg1">
            <a:lumMod val="85000"/>
          </a:schemeClr>
        </a:solidFill>
      </dgm:spPr>
    </dgm:pt>
    <dgm:pt modelId="{82EAC793-19CB-2A4B-96C9-33B1567F547C}" type="pres">
      <dgm:prSet presAssocID="{855A3812-7E22-B64D-A7AD-10583602FDE8}" presName="ParentText" presStyleLbl="node1" presStyleIdx="2" presStyleCnt="5" custScaleX="213640">
        <dgm:presLayoutVars>
          <dgm:chMax val="1"/>
          <dgm:chPref val="1"/>
          <dgm:bulletEnabled val="1"/>
        </dgm:presLayoutVars>
      </dgm:prSet>
      <dgm:spPr/>
    </dgm:pt>
    <dgm:pt modelId="{BEF18EA3-FA57-C749-98AF-1DE90FA3828F}" type="pres">
      <dgm:prSet presAssocID="{855A3812-7E22-B64D-A7AD-10583602FDE8}" presName="ChildText" presStyleLbl="revTx" presStyleIdx="2" presStyleCnt="4">
        <dgm:presLayoutVars>
          <dgm:chMax val="0"/>
          <dgm:chPref val="0"/>
          <dgm:bulletEnabled val="1"/>
        </dgm:presLayoutVars>
      </dgm:prSet>
      <dgm:spPr/>
    </dgm:pt>
    <dgm:pt modelId="{DB7B4989-5AB6-C544-8BC6-7242B92AFA69}" type="pres">
      <dgm:prSet presAssocID="{FCD9F7BA-C0F5-7044-A23B-4410E4EC91F8}" presName="sibTrans" presStyleCnt="0"/>
      <dgm:spPr/>
    </dgm:pt>
    <dgm:pt modelId="{71825D4A-87D0-3042-8B45-AC8B72EF26F6}" type="pres">
      <dgm:prSet presAssocID="{D8F66DAA-9D3C-CA48-AA5C-B646D2E86EDF}" presName="composite" presStyleCnt="0"/>
      <dgm:spPr/>
    </dgm:pt>
    <dgm:pt modelId="{034EEACE-8D42-8C48-AD82-07F2561BE098}" type="pres">
      <dgm:prSet presAssocID="{D8F66DAA-9D3C-CA48-AA5C-B646D2E86EDF}" presName="bentUpArrow1" presStyleLbl="alignImgPlace1" presStyleIdx="3" presStyleCnt="4" custLinFactNeighborX="-36816"/>
      <dgm:spPr>
        <a:solidFill>
          <a:schemeClr val="bg1">
            <a:lumMod val="85000"/>
          </a:schemeClr>
        </a:solidFill>
      </dgm:spPr>
    </dgm:pt>
    <dgm:pt modelId="{9C2C39BE-710D-C24E-B879-FF03823ABB86}" type="pres">
      <dgm:prSet presAssocID="{D8F66DAA-9D3C-CA48-AA5C-B646D2E86EDF}" presName="ParentText" presStyleLbl="node1" presStyleIdx="3" presStyleCnt="5" custScaleX="213640">
        <dgm:presLayoutVars>
          <dgm:chMax val="1"/>
          <dgm:chPref val="1"/>
          <dgm:bulletEnabled val="1"/>
        </dgm:presLayoutVars>
      </dgm:prSet>
      <dgm:spPr/>
    </dgm:pt>
    <dgm:pt modelId="{0604104D-7EAF-214D-BC32-B2194D9CAAE5}" type="pres">
      <dgm:prSet presAssocID="{D8F66DAA-9D3C-CA48-AA5C-B646D2E86EDF}" presName="ChildText" presStyleLbl="revTx" presStyleIdx="3" presStyleCnt="4">
        <dgm:presLayoutVars>
          <dgm:chMax val="0"/>
          <dgm:chPref val="0"/>
          <dgm:bulletEnabled val="1"/>
        </dgm:presLayoutVars>
      </dgm:prSet>
      <dgm:spPr/>
    </dgm:pt>
    <dgm:pt modelId="{E7478AF4-CB25-254E-9475-C96F5D7D85D6}" type="pres">
      <dgm:prSet presAssocID="{C3C583A5-6FF9-DA42-9F4F-BA9B61433AB7}" presName="sibTrans" presStyleCnt="0"/>
      <dgm:spPr/>
    </dgm:pt>
    <dgm:pt modelId="{CE998E48-55AB-9745-944B-8C5161A390D4}" type="pres">
      <dgm:prSet presAssocID="{DD3785CB-3A60-2D41-A29C-428F06ACF2A5}" presName="composite" presStyleCnt="0"/>
      <dgm:spPr/>
    </dgm:pt>
    <dgm:pt modelId="{39C7BE8B-A7BE-6549-857B-EAD5C439F45F}" type="pres">
      <dgm:prSet presAssocID="{DD3785CB-3A60-2D41-A29C-428F06ACF2A5}" presName="ParentText" presStyleLbl="node1" presStyleIdx="4" presStyleCnt="5" custScaleX="213640">
        <dgm:presLayoutVars>
          <dgm:chMax val="1"/>
          <dgm:chPref val="1"/>
          <dgm:bulletEnabled val="1"/>
        </dgm:presLayoutVars>
      </dgm:prSet>
      <dgm:spPr/>
    </dgm:pt>
  </dgm:ptLst>
  <dgm:cxnLst>
    <dgm:cxn modelId="{D3B1D919-C0D3-D54C-B833-430FB6CBCF0E}" type="presOf" srcId="{F638F609-D51E-D848-90DA-E6D168EAE79B}" destId="{FB691ABE-98EE-B344-85CD-2A1E507BBEA6}" srcOrd="0" destOrd="0" presId="urn:microsoft.com/office/officeart/2005/8/layout/StepDownProcess"/>
    <dgm:cxn modelId="{4515EC27-F6A3-D748-AF56-A974631094A1}" type="presOf" srcId="{A7EC612B-81D9-EF49-B26D-D0E02C5D5675}" destId="{D25A9A81-DADD-8341-8401-8FAE1F71B38A}" srcOrd="0" destOrd="0" presId="urn:microsoft.com/office/officeart/2005/8/layout/StepDownProcess"/>
    <dgm:cxn modelId="{6D41D57B-56F5-6E46-9A2E-9A92515EF952}" type="presOf" srcId="{D8F66DAA-9D3C-CA48-AA5C-B646D2E86EDF}" destId="{9C2C39BE-710D-C24E-B879-FF03823ABB86}" srcOrd="0" destOrd="0" presId="urn:microsoft.com/office/officeart/2005/8/layout/StepDownProcess"/>
    <dgm:cxn modelId="{BED47180-50B3-C144-92BB-B517B7876189}" type="presOf" srcId="{855A3812-7E22-B64D-A7AD-10583602FDE8}" destId="{82EAC793-19CB-2A4B-96C9-33B1567F547C}" srcOrd="0" destOrd="0" presId="urn:microsoft.com/office/officeart/2005/8/layout/StepDownProcess"/>
    <dgm:cxn modelId="{56412289-7B29-D74A-AF52-065407B105C2}" srcId="{A7EC612B-81D9-EF49-B26D-D0E02C5D5675}" destId="{7719E4A6-F359-4547-BFE2-1C33E1785DF9}" srcOrd="1" destOrd="0" parTransId="{4523A38F-471E-3D4C-929D-E6D425B5B224}" sibTransId="{4370E5B1-7947-954E-9745-F7F4402AB94D}"/>
    <dgm:cxn modelId="{1FBCF89C-504A-5E48-B037-033B4A401600}" srcId="{A7EC612B-81D9-EF49-B26D-D0E02C5D5675}" destId="{F638F609-D51E-D848-90DA-E6D168EAE79B}" srcOrd="0" destOrd="0" parTransId="{01496FF2-2E99-0F44-AD37-ABAF6658F81B}" sibTransId="{60A61F82-A789-8449-A10D-D633AA02E58C}"/>
    <dgm:cxn modelId="{B88D9BD1-8D81-1B4F-9C3D-14EED15689B9}" type="presOf" srcId="{DD3785CB-3A60-2D41-A29C-428F06ACF2A5}" destId="{39C7BE8B-A7BE-6549-857B-EAD5C439F45F}" srcOrd="0" destOrd="0" presId="urn:microsoft.com/office/officeart/2005/8/layout/StepDownProcess"/>
    <dgm:cxn modelId="{E31A12D2-C09E-C244-9E72-B1587B78F42B}" srcId="{A7EC612B-81D9-EF49-B26D-D0E02C5D5675}" destId="{855A3812-7E22-B64D-A7AD-10583602FDE8}" srcOrd="2" destOrd="0" parTransId="{7215BC66-AFA0-DF4C-834E-56AF2492D572}" sibTransId="{FCD9F7BA-C0F5-7044-A23B-4410E4EC91F8}"/>
    <dgm:cxn modelId="{2E518CD9-9610-4B41-89C7-1A49EBF20014}" srcId="{A7EC612B-81D9-EF49-B26D-D0E02C5D5675}" destId="{DD3785CB-3A60-2D41-A29C-428F06ACF2A5}" srcOrd="4" destOrd="0" parTransId="{69F11A9B-8BF5-7344-90E1-FCBEB8E35673}" sibTransId="{62DFA006-9E45-CD4D-8811-2F381F2E0B6A}"/>
    <dgm:cxn modelId="{389A99E6-7930-3D4D-BF47-3C740BF30E03}" type="presOf" srcId="{7719E4A6-F359-4547-BFE2-1C33E1785DF9}" destId="{A48D8A63-A1F8-FF43-98DD-7CE1C8324A81}" srcOrd="0" destOrd="0" presId="urn:microsoft.com/office/officeart/2005/8/layout/StepDownProcess"/>
    <dgm:cxn modelId="{E04A0BFA-CB0A-7C43-9445-00A4C7737EC5}" srcId="{A7EC612B-81D9-EF49-B26D-D0E02C5D5675}" destId="{D8F66DAA-9D3C-CA48-AA5C-B646D2E86EDF}" srcOrd="3" destOrd="0" parTransId="{65C699FA-7ED0-0944-93F4-2AEC6208B4C2}" sibTransId="{C3C583A5-6FF9-DA42-9F4F-BA9B61433AB7}"/>
    <dgm:cxn modelId="{3857D770-91F0-0B42-881B-022098000DFC}" type="presParOf" srcId="{D25A9A81-DADD-8341-8401-8FAE1F71B38A}" destId="{D41D3380-04BC-6949-B243-1E0BD5F0B1DF}" srcOrd="0" destOrd="0" presId="urn:microsoft.com/office/officeart/2005/8/layout/StepDownProcess"/>
    <dgm:cxn modelId="{E8737B64-366D-5D49-BCE6-4EA1B208D056}" type="presParOf" srcId="{D41D3380-04BC-6949-B243-1E0BD5F0B1DF}" destId="{9EBAA967-08BB-E845-9CBE-B518C5BE3CF6}" srcOrd="0" destOrd="0" presId="urn:microsoft.com/office/officeart/2005/8/layout/StepDownProcess"/>
    <dgm:cxn modelId="{37D292F7-043B-2F4D-8149-C6E3BE6FD058}" type="presParOf" srcId="{D41D3380-04BC-6949-B243-1E0BD5F0B1DF}" destId="{FB691ABE-98EE-B344-85CD-2A1E507BBEA6}" srcOrd="1" destOrd="0" presId="urn:microsoft.com/office/officeart/2005/8/layout/StepDownProcess"/>
    <dgm:cxn modelId="{0E19F9FD-93BE-4C41-A029-6CCD76839185}" type="presParOf" srcId="{D41D3380-04BC-6949-B243-1E0BD5F0B1DF}" destId="{2A38EE1D-3038-1E4A-8E5A-383AA07A331F}" srcOrd="2" destOrd="0" presId="urn:microsoft.com/office/officeart/2005/8/layout/StepDownProcess"/>
    <dgm:cxn modelId="{31D1F5D2-28FB-A743-853C-05F96A17079F}" type="presParOf" srcId="{D25A9A81-DADD-8341-8401-8FAE1F71B38A}" destId="{7EFC66D7-D42E-DA42-AC7B-E604E0ADB998}" srcOrd="1" destOrd="0" presId="urn:microsoft.com/office/officeart/2005/8/layout/StepDownProcess"/>
    <dgm:cxn modelId="{4BB74334-B0F3-4C47-A3C8-8F2BDCE67E7B}" type="presParOf" srcId="{D25A9A81-DADD-8341-8401-8FAE1F71B38A}" destId="{CB9198F8-9406-1745-911D-6B705BC782AA}" srcOrd="2" destOrd="0" presId="urn:microsoft.com/office/officeart/2005/8/layout/StepDownProcess"/>
    <dgm:cxn modelId="{49FFC73A-DDED-244D-8FAF-56A9C159D98C}" type="presParOf" srcId="{CB9198F8-9406-1745-911D-6B705BC782AA}" destId="{D08E9726-26AE-C348-98F2-78B3C5884E78}" srcOrd="0" destOrd="0" presId="urn:microsoft.com/office/officeart/2005/8/layout/StepDownProcess"/>
    <dgm:cxn modelId="{56E44E61-8FCF-0D4A-8EEE-CA863C3C1D8D}" type="presParOf" srcId="{CB9198F8-9406-1745-911D-6B705BC782AA}" destId="{A48D8A63-A1F8-FF43-98DD-7CE1C8324A81}" srcOrd="1" destOrd="0" presId="urn:microsoft.com/office/officeart/2005/8/layout/StepDownProcess"/>
    <dgm:cxn modelId="{F1860429-D337-E44E-8007-26936EC944C2}" type="presParOf" srcId="{CB9198F8-9406-1745-911D-6B705BC782AA}" destId="{783D0C22-3DB8-4543-934F-11640140ACC4}" srcOrd="2" destOrd="0" presId="urn:microsoft.com/office/officeart/2005/8/layout/StepDownProcess"/>
    <dgm:cxn modelId="{DE2F99B1-630E-D54C-BFA6-0E8461A066F2}" type="presParOf" srcId="{D25A9A81-DADD-8341-8401-8FAE1F71B38A}" destId="{7E8004DF-D3A3-0A4A-8DF9-52CB1B595263}" srcOrd="3" destOrd="0" presId="urn:microsoft.com/office/officeart/2005/8/layout/StepDownProcess"/>
    <dgm:cxn modelId="{6F87D35C-A2F2-C64C-BA6F-9C36C029CBFC}" type="presParOf" srcId="{D25A9A81-DADD-8341-8401-8FAE1F71B38A}" destId="{E1240D30-82F7-6049-87D1-9DD5E8FACCF2}" srcOrd="4" destOrd="0" presId="urn:microsoft.com/office/officeart/2005/8/layout/StepDownProcess"/>
    <dgm:cxn modelId="{5A698F93-F078-1C4B-AEF8-0FD12B2A423D}" type="presParOf" srcId="{E1240D30-82F7-6049-87D1-9DD5E8FACCF2}" destId="{82F02FC4-2C78-5E41-85B8-6ED3FB8317E1}" srcOrd="0" destOrd="0" presId="urn:microsoft.com/office/officeart/2005/8/layout/StepDownProcess"/>
    <dgm:cxn modelId="{507E7A56-82CE-6A4A-AD96-31C9F720D7D8}" type="presParOf" srcId="{E1240D30-82F7-6049-87D1-9DD5E8FACCF2}" destId="{82EAC793-19CB-2A4B-96C9-33B1567F547C}" srcOrd="1" destOrd="0" presId="urn:microsoft.com/office/officeart/2005/8/layout/StepDownProcess"/>
    <dgm:cxn modelId="{8E54000C-0DAC-F548-A921-ECA76F4CE7DA}" type="presParOf" srcId="{E1240D30-82F7-6049-87D1-9DD5E8FACCF2}" destId="{BEF18EA3-FA57-C749-98AF-1DE90FA3828F}" srcOrd="2" destOrd="0" presId="urn:microsoft.com/office/officeart/2005/8/layout/StepDownProcess"/>
    <dgm:cxn modelId="{83E1AE83-25E1-1E4B-B5D0-6F1BDC6723C3}" type="presParOf" srcId="{D25A9A81-DADD-8341-8401-8FAE1F71B38A}" destId="{DB7B4989-5AB6-C544-8BC6-7242B92AFA69}" srcOrd="5" destOrd="0" presId="urn:microsoft.com/office/officeart/2005/8/layout/StepDownProcess"/>
    <dgm:cxn modelId="{DDC7E2A4-F411-5146-8199-98DF55E6E031}" type="presParOf" srcId="{D25A9A81-DADD-8341-8401-8FAE1F71B38A}" destId="{71825D4A-87D0-3042-8B45-AC8B72EF26F6}" srcOrd="6" destOrd="0" presId="urn:microsoft.com/office/officeart/2005/8/layout/StepDownProcess"/>
    <dgm:cxn modelId="{4264F00D-424D-3544-BE10-653C5D7C2D55}" type="presParOf" srcId="{71825D4A-87D0-3042-8B45-AC8B72EF26F6}" destId="{034EEACE-8D42-8C48-AD82-07F2561BE098}" srcOrd="0" destOrd="0" presId="urn:microsoft.com/office/officeart/2005/8/layout/StepDownProcess"/>
    <dgm:cxn modelId="{24E174EE-862D-6949-B477-16F6A13CF10B}" type="presParOf" srcId="{71825D4A-87D0-3042-8B45-AC8B72EF26F6}" destId="{9C2C39BE-710D-C24E-B879-FF03823ABB86}" srcOrd="1" destOrd="0" presId="urn:microsoft.com/office/officeart/2005/8/layout/StepDownProcess"/>
    <dgm:cxn modelId="{5B6D6A70-77EB-5840-868D-11463F6A50C3}" type="presParOf" srcId="{71825D4A-87D0-3042-8B45-AC8B72EF26F6}" destId="{0604104D-7EAF-214D-BC32-B2194D9CAAE5}" srcOrd="2" destOrd="0" presId="urn:microsoft.com/office/officeart/2005/8/layout/StepDownProcess"/>
    <dgm:cxn modelId="{B063DD20-B5C7-0A47-86BA-A05F40984078}" type="presParOf" srcId="{D25A9A81-DADD-8341-8401-8FAE1F71B38A}" destId="{E7478AF4-CB25-254E-9475-C96F5D7D85D6}" srcOrd="7" destOrd="0" presId="urn:microsoft.com/office/officeart/2005/8/layout/StepDownProcess"/>
    <dgm:cxn modelId="{FB11717A-F496-3745-9965-F66FDC7207EE}" type="presParOf" srcId="{D25A9A81-DADD-8341-8401-8FAE1F71B38A}" destId="{CE998E48-55AB-9745-944B-8C5161A390D4}" srcOrd="8" destOrd="0" presId="urn:microsoft.com/office/officeart/2005/8/layout/StepDownProcess"/>
    <dgm:cxn modelId="{983DF964-6B96-0349-A5C7-255EA009A181}" type="presParOf" srcId="{CE998E48-55AB-9745-944B-8C5161A390D4}" destId="{39C7BE8B-A7BE-6549-857B-EAD5C439F45F}" srcOrd="0" destOrd="0" presId="urn:microsoft.com/office/officeart/2005/8/layout/StepDownProcess"/>
  </dgm:cxnLst>
  <dgm:bg>
    <a:noFill/>
    <a:effectLst>
      <a:outerShdw blurRad="50800" dist="50800" dir="5400000" algn="ctr" rotWithShape="0">
        <a:schemeClr val="tx1"/>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1B4263-14E3-7146-84E0-CC012216E0A9}"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US"/>
        </a:p>
      </dgm:t>
    </dgm:pt>
    <dgm:pt modelId="{307CC035-AC75-E042-A275-0E0ED257EF9E}">
      <dgm:prSet phldrT="[Text]"/>
      <dgm:spPr>
        <a:solidFill>
          <a:schemeClr val="bg1">
            <a:lumMod val="75000"/>
          </a:schemeClr>
        </a:solidFill>
        <a:ln>
          <a:solidFill>
            <a:schemeClr val="tx1"/>
          </a:solidFill>
        </a:ln>
      </dgm:spPr>
      <dgm:t>
        <a:bodyPr/>
        <a:lstStyle/>
        <a:p>
          <a:r>
            <a:rPr lang="en-US" dirty="0"/>
            <a:t>1</a:t>
          </a:r>
        </a:p>
      </dgm:t>
    </dgm:pt>
    <dgm:pt modelId="{6E6A76AD-7300-FE40-B40C-AC69D78C4A58}" type="parTrans" cxnId="{94326688-FB55-6640-AA2F-830AB640807B}">
      <dgm:prSet/>
      <dgm:spPr/>
      <dgm:t>
        <a:bodyPr/>
        <a:lstStyle/>
        <a:p>
          <a:endParaRPr lang="en-US"/>
        </a:p>
      </dgm:t>
    </dgm:pt>
    <dgm:pt modelId="{0AC26F3C-5E09-0843-A821-25BA0471BA9B}" type="sibTrans" cxnId="{94326688-FB55-6640-AA2F-830AB640807B}">
      <dgm:prSet/>
      <dgm:spPr/>
      <dgm:t>
        <a:bodyPr/>
        <a:lstStyle/>
        <a:p>
          <a:endParaRPr lang="en-US"/>
        </a:p>
      </dgm:t>
    </dgm:pt>
    <dgm:pt modelId="{85D25505-064E-ED44-B9DB-38A17388F2D9}">
      <dgm:prSet phldrT="[Text]"/>
      <dgm:spPr>
        <a:solidFill>
          <a:schemeClr val="bg1">
            <a:lumMod val="75000"/>
          </a:schemeClr>
        </a:solidFill>
        <a:ln>
          <a:solidFill>
            <a:schemeClr val="tx1"/>
          </a:solidFill>
        </a:ln>
      </dgm:spPr>
      <dgm:t>
        <a:bodyPr/>
        <a:lstStyle/>
        <a:p>
          <a:r>
            <a:rPr lang="en-US" dirty="0"/>
            <a:t>2</a:t>
          </a:r>
        </a:p>
      </dgm:t>
    </dgm:pt>
    <dgm:pt modelId="{9282F86D-56E3-AE49-B280-3B7F8C0720DE}" type="parTrans" cxnId="{8796785C-D07E-D344-B74E-1A645EC9D82E}">
      <dgm:prSet/>
      <dgm:spPr/>
      <dgm:t>
        <a:bodyPr/>
        <a:lstStyle/>
        <a:p>
          <a:endParaRPr lang="en-US"/>
        </a:p>
      </dgm:t>
    </dgm:pt>
    <dgm:pt modelId="{2C00D90B-B3AB-1344-A809-8FACB3143137}" type="sibTrans" cxnId="{8796785C-D07E-D344-B74E-1A645EC9D82E}">
      <dgm:prSet/>
      <dgm:spPr/>
      <dgm:t>
        <a:bodyPr/>
        <a:lstStyle/>
        <a:p>
          <a:endParaRPr lang="en-US"/>
        </a:p>
      </dgm:t>
    </dgm:pt>
    <dgm:pt modelId="{E68AD51D-2F88-3F46-B552-44596CFBFC2E}">
      <dgm:prSet phldrT="[Text]"/>
      <dgm:spPr>
        <a:solidFill>
          <a:schemeClr val="bg1">
            <a:lumMod val="75000"/>
          </a:schemeClr>
        </a:solidFill>
        <a:ln>
          <a:solidFill>
            <a:schemeClr val="tx1"/>
          </a:solidFill>
        </a:ln>
      </dgm:spPr>
      <dgm:t>
        <a:bodyPr/>
        <a:lstStyle/>
        <a:p>
          <a:r>
            <a:rPr lang="en-US" dirty="0"/>
            <a:t>3</a:t>
          </a:r>
        </a:p>
      </dgm:t>
    </dgm:pt>
    <dgm:pt modelId="{6FBD3F25-675B-8B43-87CE-94DA55C19E8E}" type="parTrans" cxnId="{6C978030-F78F-A04D-90B8-82EE1F79FD57}">
      <dgm:prSet/>
      <dgm:spPr/>
      <dgm:t>
        <a:bodyPr/>
        <a:lstStyle/>
        <a:p>
          <a:endParaRPr lang="en-US"/>
        </a:p>
      </dgm:t>
    </dgm:pt>
    <dgm:pt modelId="{13128BBE-9CFE-374B-9BF6-D0B3772CFFD2}" type="sibTrans" cxnId="{6C978030-F78F-A04D-90B8-82EE1F79FD57}">
      <dgm:prSet/>
      <dgm:spPr/>
      <dgm:t>
        <a:bodyPr/>
        <a:lstStyle/>
        <a:p>
          <a:endParaRPr lang="en-US"/>
        </a:p>
      </dgm:t>
    </dgm:pt>
    <dgm:pt modelId="{FC2BBCB0-B78C-1446-88BD-7BD27EC18199}">
      <dgm:prSet phldrT="[Text]"/>
      <dgm:spPr>
        <a:solidFill>
          <a:schemeClr val="bg1">
            <a:lumMod val="75000"/>
          </a:schemeClr>
        </a:solidFill>
        <a:ln>
          <a:solidFill>
            <a:schemeClr val="tx1"/>
          </a:solidFill>
        </a:ln>
      </dgm:spPr>
      <dgm:t>
        <a:bodyPr/>
        <a:lstStyle/>
        <a:p>
          <a:r>
            <a:rPr lang="en-US" dirty="0"/>
            <a:t>4</a:t>
          </a:r>
        </a:p>
      </dgm:t>
    </dgm:pt>
    <dgm:pt modelId="{880AB48A-993C-614D-A969-0D8AA902ED14}" type="parTrans" cxnId="{5DDEFE76-3E4A-9A44-9D03-D0AFFC547883}">
      <dgm:prSet/>
      <dgm:spPr/>
      <dgm:t>
        <a:bodyPr/>
        <a:lstStyle/>
        <a:p>
          <a:endParaRPr lang="en-US"/>
        </a:p>
      </dgm:t>
    </dgm:pt>
    <dgm:pt modelId="{742B81E6-4C08-5142-84BD-243F4516C6C7}" type="sibTrans" cxnId="{5DDEFE76-3E4A-9A44-9D03-D0AFFC547883}">
      <dgm:prSet/>
      <dgm:spPr/>
      <dgm:t>
        <a:bodyPr/>
        <a:lstStyle/>
        <a:p>
          <a:endParaRPr lang="en-US"/>
        </a:p>
      </dgm:t>
    </dgm:pt>
    <dgm:pt modelId="{BA35DEFA-426E-1F4C-A069-43CEFF521A4A}">
      <dgm:prSet phldrT="[Text]"/>
      <dgm:spPr>
        <a:solidFill>
          <a:schemeClr val="bg1">
            <a:lumMod val="75000"/>
          </a:schemeClr>
        </a:solidFill>
        <a:ln>
          <a:solidFill>
            <a:schemeClr val="tx1"/>
          </a:solidFill>
        </a:ln>
      </dgm:spPr>
      <dgm:t>
        <a:bodyPr/>
        <a:lstStyle/>
        <a:p>
          <a:r>
            <a:rPr lang="en-US" dirty="0"/>
            <a:t>5</a:t>
          </a:r>
        </a:p>
      </dgm:t>
    </dgm:pt>
    <dgm:pt modelId="{2B4EBB8E-24D6-8542-B4BC-66E54F57E284}" type="parTrans" cxnId="{175B0CCD-B5E4-004C-8468-CE3606C0E78D}">
      <dgm:prSet/>
      <dgm:spPr/>
      <dgm:t>
        <a:bodyPr/>
        <a:lstStyle/>
        <a:p>
          <a:endParaRPr lang="en-US"/>
        </a:p>
      </dgm:t>
    </dgm:pt>
    <dgm:pt modelId="{48A7517E-F8DA-6442-9D20-A2C327D63335}" type="sibTrans" cxnId="{175B0CCD-B5E4-004C-8468-CE3606C0E78D}">
      <dgm:prSet/>
      <dgm:spPr/>
      <dgm:t>
        <a:bodyPr/>
        <a:lstStyle/>
        <a:p>
          <a:endParaRPr lang="en-US"/>
        </a:p>
      </dgm:t>
    </dgm:pt>
    <dgm:pt modelId="{C02B5E3B-E9EB-C141-8BF6-A4A61F24A861}">
      <dgm:prSet phldrT="[Text]"/>
      <dgm:spPr>
        <a:solidFill>
          <a:schemeClr val="bg1">
            <a:lumMod val="75000"/>
          </a:schemeClr>
        </a:solidFill>
        <a:ln>
          <a:solidFill>
            <a:schemeClr val="tx1"/>
          </a:solidFill>
        </a:ln>
      </dgm:spPr>
      <dgm:t>
        <a:bodyPr/>
        <a:lstStyle/>
        <a:p>
          <a:r>
            <a:rPr lang="en-US" dirty="0"/>
            <a:t>6</a:t>
          </a:r>
        </a:p>
      </dgm:t>
    </dgm:pt>
    <dgm:pt modelId="{4B7C9681-0218-2A45-BAD4-9B8FC1636FC7}" type="parTrans" cxnId="{487AEE50-B611-A146-8ADB-6D91705DE964}">
      <dgm:prSet/>
      <dgm:spPr/>
      <dgm:t>
        <a:bodyPr/>
        <a:lstStyle/>
        <a:p>
          <a:endParaRPr lang="en-US"/>
        </a:p>
      </dgm:t>
    </dgm:pt>
    <dgm:pt modelId="{86B8B077-6A8C-B644-BD36-8F1AE10D562C}" type="sibTrans" cxnId="{487AEE50-B611-A146-8ADB-6D91705DE964}">
      <dgm:prSet/>
      <dgm:spPr/>
      <dgm:t>
        <a:bodyPr/>
        <a:lstStyle/>
        <a:p>
          <a:endParaRPr lang="en-US"/>
        </a:p>
      </dgm:t>
    </dgm:pt>
    <dgm:pt modelId="{4486A158-DE18-9046-9483-48B94A408561}">
      <dgm:prSet phldrT="[Text]"/>
      <dgm:spPr>
        <a:solidFill>
          <a:schemeClr val="bg1">
            <a:lumMod val="75000"/>
          </a:schemeClr>
        </a:solidFill>
        <a:ln>
          <a:solidFill>
            <a:schemeClr val="tx1"/>
          </a:solidFill>
        </a:ln>
      </dgm:spPr>
      <dgm:t>
        <a:bodyPr/>
        <a:lstStyle/>
        <a:p>
          <a:r>
            <a:rPr lang="en-US" dirty="0"/>
            <a:t>7</a:t>
          </a:r>
        </a:p>
      </dgm:t>
    </dgm:pt>
    <dgm:pt modelId="{309EC295-613E-9E49-894E-8F6466249EBB}" type="parTrans" cxnId="{E05AE5C0-0985-5542-9BF4-75375BFD1C7B}">
      <dgm:prSet/>
      <dgm:spPr/>
      <dgm:t>
        <a:bodyPr/>
        <a:lstStyle/>
        <a:p>
          <a:endParaRPr lang="en-US"/>
        </a:p>
      </dgm:t>
    </dgm:pt>
    <dgm:pt modelId="{6BC0F587-82B6-EA42-B48C-CAD72626046F}" type="sibTrans" cxnId="{E05AE5C0-0985-5542-9BF4-75375BFD1C7B}">
      <dgm:prSet/>
      <dgm:spPr/>
      <dgm:t>
        <a:bodyPr/>
        <a:lstStyle/>
        <a:p>
          <a:endParaRPr lang="en-US"/>
        </a:p>
      </dgm:t>
    </dgm:pt>
    <dgm:pt modelId="{63DF92A3-1B52-2E43-95F7-16B0B6AD9994}">
      <dgm:prSet phldrT="[Text]"/>
      <dgm:spPr>
        <a:solidFill>
          <a:schemeClr val="bg1">
            <a:lumMod val="75000"/>
          </a:schemeClr>
        </a:solidFill>
        <a:ln>
          <a:solidFill>
            <a:schemeClr val="tx1"/>
          </a:solidFill>
        </a:ln>
      </dgm:spPr>
      <dgm:t>
        <a:bodyPr/>
        <a:lstStyle/>
        <a:p>
          <a:r>
            <a:rPr lang="en-US" dirty="0"/>
            <a:t>8</a:t>
          </a:r>
        </a:p>
      </dgm:t>
    </dgm:pt>
    <dgm:pt modelId="{0112D041-B34A-4D44-87FE-94FDD271DC07}" type="parTrans" cxnId="{375D9323-4199-A745-BB63-AB544996F9CE}">
      <dgm:prSet/>
      <dgm:spPr/>
      <dgm:t>
        <a:bodyPr/>
        <a:lstStyle/>
        <a:p>
          <a:endParaRPr lang="en-US"/>
        </a:p>
      </dgm:t>
    </dgm:pt>
    <dgm:pt modelId="{E2D06A32-21DC-E749-9DCD-791E90F2CB39}" type="sibTrans" cxnId="{375D9323-4199-A745-BB63-AB544996F9CE}">
      <dgm:prSet/>
      <dgm:spPr/>
      <dgm:t>
        <a:bodyPr/>
        <a:lstStyle/>
        <a:p>
          <a:endParaRPr lang="en-US"/>
        </a:p>
      </dgm:t>
    </dgm:pt>
    <dgm:pt modelId="{A8BCCEDA-2B7F-A84D-9A2F-D39F5C89C01F}">
      <dgm:prSet custT="1"/>
      <dgm:spPr>
        <a:ln>
          <a:solidFill>
            <a:schemeClr val="tx1"/>
          </a:solidFill>
        </a:ln>
      </dgm:spPr>
      <dgm:t>
        <a:bodyPr/>
        <a:lstStyle/>
        <a:p>
          <a:pPr algn="l">
            <a:buFont typeface="+mj-lt"/>
            <a:buNone/>
          </a:pPr>
          <a:r>
            <a:rPr lang="en-US" sz="1400" b="0" i="0" u="none" dirty="0">
              <a:latin typeface="Lato" panose="020F0502020204030203" pitchFamily="34" charset="0"/>
              <a:ea typeface="Lato" panose="020F0502020204030203" pitchFamily="34" charset="0"/>
              <a:cs typeface="Lato" panose="020F0502020204030203" pitchFamily="34" charset="0"/>
            </a:rPr>
            <a:t>Retrieving HTML response from server</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C32EA269-CE90-7741-8847-AFF4928051F1}" type="parTrans" cxnId="{A2F7AD77-09F0-5F49-BC70-BE65FBEB4441}">
      <dgm:prSet/>
      <dgm:spPr/>
      <dgm:t>
        <a:bodyPr/>
        <a:lstStyle/>
        <a:p>
          <a:endParaRPr lang="en-US"/>
        </a:p>
      </dgm:t>
    </dgm:pt>
    <dgm:pt modelId="{607853FE-23B5-8C44-854D-A4AEF6FC1444}" type="sibTrans" cxnId="{A2F7AD77-09F0-5F49-BC70-BE65FBEB4441}">
      <dgm:prSet/>
      <dgm:spPr/>
      <dgm:t>
        <a:bodyPr/>
        <a:lstStyle/>
        <a:p>
          <a:endParaRPr lang="en-US"/>
        </a:p>
      </dgm:t>
    </dgm:pt>
    <dgm:pt modelId="{BAD2FA90-C06C-334E-81A4-05C42FF29477}">
      <dgm:prSet/>
      <dgm:spPr>
        <a:ln>
          <a:solidFill>
            <a:schemeClr val="tx1"/>
          </a:solidFill>
        </a:ln>
      </dgm:spPr>
      <dgm:t>
        <a:bodyPr/>
        <a:lstStyle/>
        <a:p>
          <a:pPr algn="l"/>
          <a:endParaRPr lang="en-US" sz="1300" dirty="0"/>
        </a:p>
      </dgm:t>
    </dgm:pt>
    <dgm:pt modelId="{3458013C-9183-A347-A267-E3E1688269FE}" type="parTrans" cxnId="{C9EFC009-8590-8348-B08F-36520997D154}">
      <dgm:prSet/>
      <dgm:spPr/>
      <dgm:t>
        <a:bodyPr/>
        <a:lstStyle/>
        <a:p>
          <a:endParaRPr lang="en-US"/>
        </a:p>
      </dgm:t>
    </dgm:pt>
    <dgm:pt modelId="{56A6E474-B1D5-0B4F-A181-30C799EE6104}" type="sibTrans" cxnId="{C9EFC009-8590-8348-B08F-36520997D154}">
      <dgm:prSet/>
      <dgm:spPr/>
      <dgm:t>
        <a:bodyPr/>
        <a:lstStyle/>
        <a:p>
          <a:endParaRPr lang="en-US"/>
        </a:p>
      </dgm:t>
    </dgm:pt>
    <dgm:pt modelId="{F674A0A9-1D8D-0A45-BE52-53C8C0DB26E8}">
      <dgm:prSet custT="1"/>
      <dgm:spPr>
        <a:ln>
          <a:solidFill>
            <a:schemeClr val="tx1"/>
          </a:solidFill>
        </a:ln>
      </dgm:spPr>
      <dgm:t>
        <a:bodyPr/>
        <a:lstStyle/>
        <a:p>
          <a:pPr>
            <a:buFont typeface="+mj-lt"/>
            <a:buNone/>
          </a:pPr>
          <a:r>
            <a:rPr lang="en-US" sz="1400" b="0" i="0" u="none" dirty="0">
              <a:latin typeface="Lato" panose="020F0502020204030203" pitchFamily="34" charset="0"/>
              <a:ea typeface="Lato" panose="020F0502020204030203" pitchFamily="34" charset="0"/>
              <a:cs typeface="Lato" panose="020F0502020204030203" pitchFamily="34" charset="0"/>
            </a:rPr>
            <a:t>Instantiating a </a:t>
          </a:r>
          <a:r>
            <a:rPr lang="en-US" sz="1400" b="0" i="0" u="none" dirty="0" err="1">
              <a:latin typeface="Lato" panose="020F0502020204030203" pitchFamily="34" charset="0"/>
              <a:ea typeface="Lato" panose="020F0502020204030203" pitchFamily="34" charset="0"/>
              <a:cs typeface="Lato" panose="020F0502020204030203" pitchFamily="34" charset="0"/>
            </a:rPr>
            <a:t>BeautifulSoup</a:t>
          </a:r>
          <a:r>
            <a:rPr lang="en-US" sz="1400" b="0" i="0" u="none" dirty="0">
              <a:latin typeface="Lato" panose="020F0502020204030203" pitchFamily="34" charset="0"/>
              <a:ea typeface="Lato" panose="020F0502020204030203" pitchFamily="34" charset="0"/>
              <a:cs typeface="Lato" panose="020F0502020204030203" pitchFamily="34" charset="0"/>
            </a:rPr>
            <a:t> object to parse the HTML response</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0CAC2F2E-79F3-2343-8543-89CD2BFA63D8}" type="parTrans" cxnId="{4BB0F417-CD1C-D944-BA97-A596DBF15913}">
      <dgm:prSet/>
      <dgm:spPr/>
      <dgm:t>
        <a:bodyPr/>
        <a:lstStyle/>
        <a:p>
          <a:endParaRPr lang="en-US"/>
        </a:p>
      </dgm:t>
    </dgm:pt>
    <dgm:pt modelId="{0BA16EE9-BFC7-1B46-9749-F3AC99115D60}" type="sibTrans" cxnId="{4BB0F417-CD1C-D944-BA97-A596DBF15913}">
      <dgm:prSet/>
      <dgm:spPr/>
      <dgm:t>
        <a:bodyPr/>
        <a:lstStyle/>
        <a:p>
          <a:endParaRPr lang="en-US"/>
        </a:p>
      </dgm:t>
    </dgm:pt>
    <dgm:pt modelId="{A7051163-2015-8C4D-A476-EF580B7554F2}">
      <dgm:prSet/>
      <dgm:spPr>
        <a:ln>
          <a:solidFill>
            <a:schemeClr val="tx1"/>
          </a:solidFill>
        </a:ln>
      </dgm:spPr>
      <dgm:t>
        <a:bodyPr/>
        <a:lstStyle/>
        <a:p>
          <a:endParaRPr lang="en-US" sz="1300" dirty="0"/>
        </a:p>
      </dgm:t>
    </dgm:pt>
    <dgm:pt modelId="{E66DC959-E33A-324E-BD6D-C5108F3E3ED1}" type="parTrans" cxnId="{48E5E747-83A5-0E4D-8136-BE7521931C76}">
      <dgm:prSet/>
      <dgm:spPr/>
      <dgm:t>
        <a:bodyPr/>
        <a:lstStyle/>
        <a:p>
          <a:endParaRPr lang="en-US"/>
        </a:p>
      </dgm:t>
    </dgm:pt>
    <dgm:pt modelId="{12738F35-8D9E-2944-BAB5-7D45525D2E9A}" type="sibTrans" cxnId="{48E5E747-83A5-0E4D-8136-BE7521931C76}">
      <dgm:prSet/>
      <dgm:spPr/>
      <dgm:t>
        <a:bodyPr/>
        <a:lstStyle/>
        <a:p>
          <a:endParaRPr lang="en-US"/>
        </a:p>
      </dgm:t>
    </dgm:pt>
    <dgm:pt modelId="{A55F7F9D-A8E6-2E43-85F9-047943CC1733}">
      <dgm:prSet custT="1"/>
      <dgm:spPr>
        <a:ln>
          <a:solidFill>
            <a:schemeClr val="tx1"/>
          </a:solidFill>
        </a:ln>
      </dgm:spPr>
      <dgm:t>
        <a:bodyPr/>
        <a:lstStyle/>
        <a:p>
          <a:pPr>
            <a:buFont typeface="+mj-lt"/>
            <a:buNone/>
          </a:pPr>
          <a:r>
            <a:rPr lang="en-US" sz="1400" b="0" i="0" u="none" dirty="0">
              <a:latin typeface="Lato" panose="020F0502020204030203" pitchFamily="34" charset="0"/>
              <a:ea typeface="Lato" panose="020F0502020204030203" pitchFamily="34" charset="0"/>
              <a:cs typeface="Lato" panose="020F0502020204030203" pitchFamily="34" charset="0"/>
            </a:rPr>
            <a:t>Locating tables within the HTML response</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1D1D9005-F5B4-FC4C-9083-94846127D236}" type="parTrans" cxnId="{803A7C72-8728-124C-B432-55DFF868F3AF}">
      <dgm:prSet/>
      <dgm:spPr/>
      <dgm:t>
        <a:bodyPr/>
        <a:lstStyle/>
        <a:p>
          <a:endParaRPr lang="en-US"/>
        </a:p>
      </dgm:t>
    </dgm:pt>
    <dgm:pt modelId="{4811ADBC-0796-E94C-82A0-1BE2A44E3CFC}" type="sibTrans" cxnId="{803A7C72-8728-124C-B432-55DFF868F3AF}">
      <dgm:prSet/>
      <dgm:spPr/>
      <dgm:t>
        <a:bodyPr/>
        <a:lstStyle/>
        <a:p>
          <a:endParaRPr lang="en-US"/>
        </a:p>
      </dgm:t>
    </dgm:pt>
    <dgm:pt modelId="{37C14678-FB07-9140-847F-DD5D522D4B75}">
      <dgm:prSet/>
      <dgm:spPr>
        <a:ln>
          <a:solidFill>
            <a:schemeClr val="tx1"/>
          </a:solidFill>
        </a:ln>
      </dgm:spPr>
      <dgm:t>
        <a:bodyPr/>
        <a:lstStyle/>
        <a:p>
          <a:endParaRPr lang="en-US" sz="1300" dirty="0"/>
        </a:p>
      </dgm:t>
    </dgm:pt>
    <dgm:pt modelId="{65A78C79-1CEE-A042-883A-F0A82FBA3607}" type="parTrans" cxnId="{75170AD4-F784-A942-8EAC-23119C28BA60}">
      <dgm:prSet/>
      <dgm:spPr/>
      <dgm:t>
        <a:bodyPr/>
        <a:lstStyle/>
        <a:p>
          <a:endParaRPr lang="en-US"/>
        </a:p>
      </dgm:t>
    </dgm:pt>
    <dgm:pt modelId="{57250C4A-A405-5441-BCE8-84ACF3B334E0}" type="sibTrans" cxnId="{75170AD4-F784-A942-8EAC-23119C28BA60}">
      <dgm:prSet/>
      <dgm:spPr/>
      <dgm:t>
        <a:bodyPr/>
        <a:lstStyle/>
        <a:p>
          <a:endParaRPr lang="en-US"/>
        </a:p>
      </dgm:t>
    </dgm:pt>
    <dgm:pt modelId="{0B3E1EFA-8D21-284D-ADA4-05F83E7A6DED}">
      <dgm:prSet custT="1"/>
      <dgm:spPr>
        <a:ln>
          <a:solidFill>
            <a:schemeClr val="tx1"/>
          </a:solidFill>
        </a:ln>
      </dgm:spPr>
      <dgm:t>
        <a:bodyPr/>
        <a:lstStyle/>
        <a:p>
          <a:pPr>
            <a:buFont typeface="+mj-lt"/>
            <a:buNone/>
          </a:pPr>
          <a:r>
            <a:rPr lang="en-US" sz="1400" b="0" i="0" u="none" dirty="0">
              <a:latin typeface="Lato" panose="020F0502020204030203" pitchFamily="34" charset="0"/>
              <a:ea typeface="Lato" panose="020F0502020204030203" pitchFamily="34" charset="0"/>
              <a:cs typeface="Lato" panose="020F0502020204030203" pitchFamily="34" charset="0"/>
            </a:rPr>
            <a:t>Extracting column names from the table headers</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1952C134-4E51-C447-AB18-B091CA5032A5}" type="parTrans" cxnId="{10BC5BD2-0459-6848-BA5B-1FFA7FC6D5A9}">
      <dgm:prSet/>
      <dgm:spPr/>
      <dgm:t>
        <a:bodyPr/>
        <a:lstStyle/>
        <a:p>
          <a:endParaRPr lang="en-US"/>
        </a:p>
      </dgm:t>
    </dgm:pt>
    <dgm:pt modelId="{9611F4F1-EB43-E44A-9BC0-9049E8371AA0}" type="sibTrans" cxnId="{10BC5BD2-0459-6848-BA5B-1FFA7FC6D5A9}">
      <dgm:prSet/>
      <dgm:spPr/>
      <dgm:t>
        <a:bodyPr/>
        <a:lstStyle/>
        <a:p>
          <a:endParaRPr lang="en-US"/>
        </a:p>
      </dgm:t>
    </dgm:pt>
    <dgm:pt modelId="{ECDCACFB-B3FA-6041-B622-C11298FAF328}">
      <dgm:prSet/>
      <dgm:spPr>
        <a:ln>
          <a:solidFill>
            <a:schemeClr val="tx1"/>
          </a:solidFill>
        </a:ln>
      </dgm:spPr>
      <dgm:t>
        <a:bodyPr/>
        <a:lstStyle/>
        <a:p>
          <a:endParaRPr lang="en-US" sz="1300" dirty="0"/>
        </a:p>
      </dgm:t>
    </dgm:pt>
    <dgm:pt modelId="{7D918517-0666-E942-A17C-E632A94A13DE}" type="parTrans" cxnId="{26DA4D7F-E2FF-E746-AAFC-9985FFBC4E7A}">
      <dgm:prSet/>
      <dgm:spPr/>
      <dgm:t>
        <a:bodyPr/>
        <a:lstStyle/>
        <a:p>
          <a:endParaRPr lang="en-US"/>
        </a:p>
      </dgm:t>
    </dgm:pt>
    <dgm:pt modelId="{746FD2E8-987E-2143-B45A-9933C6A395CA}" type="sibTrans" cxnId="{26DA4D7F-E2FF-E746-AAFC-9985FFBC4E7A}">
      <dgm:prSet/>
      <dgm:spPr/>
      <dgm:t>
        <a:bodyPr/>
        <a:lstStyle/>
        <a:p>
          <a:endParaRPr lang="en-US"/>
        </a:p>
      </dgm:t>
    </dgm:pt>
    <dgm:pt modelId="{E11FC66E-EC0A-CD4C-90DA-72406FA44721}">
      <dgm:prSet custT="1"/>
      <dgm:spPr>
        <a:ln>
          <a:solidFill>
            <a:schemeClr val="tx1"/>
          </a:solidFill>
        </a:ln>
      </dgm:spPr>
      <dgm:t>
        <a:bodyPr/>
        <a:lstStyle/>
        <a:p>
          <a:pPr>
            <a:buFont typeface="+mj-lt"/>
            <a:buNone/>
          </a:pPr>
          <a:r>
            <a:rPr lang="en-US" sz="1400" b="0" i="0" u="none" dirty="0">
              <a:latin typeface="Lato" panose="020F0502020204030203" pitchFamily="34" charset="0"/>
              <a:ea typeface="Lato" panose="020F0502020204030203" pitchFamily="34" charset="0"/>
              <a:cs typeface="Lato" panose="020F0502020204030203" pitchFamily="34" charset="0"/>
            </a:rPr>
            <a:t>Creating a dictionary object to hold the table data</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CA8A595A-396B-1844-B369-ED6944730E69}" type="parTrans" cxnId="{476D380D-CC45-8F4B-A986-024397100846}">
      <dgm:prSet/>
      <dgm:spPr/>
      <dgm:t>
        <a:bodyPr/>
        <a:lstStyle/>
        <a:p>
          <a:endParaRPr lang="en-US"/>
        </a:p>
      </dgm:t>
    </dgm:pt>
    <dgm:pt modelId="{65880487-9D18-674B-87A6-6D24F148A41B}" type="sibTrans" cxnId="{476D380D-CC45-8F4B-A986-024397100846}">
      <dgm:prSet/>
      <dgm:spPr/>
      <dgm:t>
        <a:bodyPr/>
        <a:lstStyle/>
        <a:p>
          <a:endParaRPr lang="en-US"/>
        </a:p>
      </dgm:t>
    </dgm:pt>
    <dgm:pt modelId="{EC4E8B8B-B8C9-0140-BDCB-1746BBA6E6AA}">
      <dgm:prSet/>
      <dgm:spPr>
        <a:ln>
          <a:solidFill>
            <a:schemeClr val="tx1"/>
          </a:solidFill>
        </a:ln>
      </dgm:spPr>
      <dgm:t>
        <a:bodyPr/>
        <a:lstStyle/>
        <a:p>
          <a:endParaRPr lang="en-US" sz="1300" dirty="0"/>
        </a:p>
      </dgm:t>
    </dgm:pt>
    <dgm:pt modelId="{15545A3F-D3B8-3844-883C-63AF3942E6BD}" type="parTrans" cxnId="{B2D55091-340F-8B4B-9D84-BE7635369D1C}">
      <dgm:prSet/>
      <dgm:spPr/>
      <dgm:t>
        <a:bodyPr/>
        <a:lstStyle/>
        <a:p>
          <a:endParaRPr lang="en-US"/>
        </a:p>
      </dgm:t>
    </dgm:pt>
    <dgm:pt modelId="{5EF2B1C4-E451-9E4A-96D5-7310356B9875}" type="sibTrans" cxnId="{B2D55091-340F-8B4B-9D84-BE7635369D1C}">
      <dgm:prSet/>
      <dgm:spPr/>
      <dgm:t>
        <a:bodyPr/>
        <a:lstStyle/>
        <a:p>
          <a:endParaRPr lang="en-US"/>
        </a:p>
      </dgm:t>
    </dgm:pt>
    <dgm:pt modelId="{F0F70A78-A28A-9945-A4D6-A3F615EAEF6A}">
      <dgm:prSet custT="1"/>
      <dgm:spPr>
        <a:ln>
          <a:solidFill>
            <a:schemeClr val="tx1"/>
          </a:solidFill>
        </a:ln>
      </dgm:spPr>
      <dgm:t>
        <a:bodyPr/>
        <a:lstStyle/>
        <a:p>
          <a:pPr>
            <a:buFont typeface="+mj-lt"/>
            <a:buNone/>
          </a:pPr>
          <a:r>
            <a:rPr lang="en-US" sz="1400" b="0" i="0" u="none" dirty="0">
              <a:latin typeface="Lato" panose="020F0502020204030203" pitchFamily="34" charset="0"/>
              <a:ea typeface="Lato" panose="020F0502020204030203" pitchFamily="34" charset="0"/>
              <a:cs typeface="Lato" panose="020F0502020204030203" pitchFamily="34" charset="0"/>
            </a:rPr>
            <a:t>Appending data rows to their respective dictionary keys</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86B8CE1C-CDE0-2246-B449-C35CCFBC1C71}" type="parTrans" cxnId="{AA1BC998-90F9-AC46-84C9-543123AE7BB0}">
      <dgm:prSet/>
      <dgm:spPr/>
      <dgm:t>
        <a:bodyPr/>
        <a:lstStyle/>
        <a:p>
          <a:endParaRPr lang="en-US"/>
        </a:p>
      </dgm:t>
    </dgm:pt>
    <dgm:pt modelId="{99C40E9D-DBB0-644F-AC8F-8FDD2FDCFEEB}" type="sibTrans" cxnId="{AA1BC998-90F9-AC46-84C9-543123AE7BB0}">
      <dgm:prSet/>
      <dgm:spPr/>
      <dgm:t>
        <a:bodyPr/>
        <a:lstStyle/>
        <a:p>
          <a:endParaRPr lang="en-US"/>
        </a:p>
      </dgm:t>
    </dgm:pt>
    <dgm:pt modelId="{80DF14B6-CDA8-004C-9E15-321849AA5398}">
      <dgm:prSet/>
      <dgm:spPr>
        <a:ln>
          <a:solidFill>
            <a:schemeClr val="tx1"/>
          </a:solidFill>
        </a:ln>
      </dgm:spPr>
      <dgm:t>
        <a:bodyPr/>
        <a:lstStyle/>
        <a:p>
          <a:endParaRPr lang="en-US" sz="1300" dirty="0"/>
        </a:p>
      </dgm:t>
    </dgm:pt>
    <dgm:pt modelId="{79D1BAA7-E713-034E-84C7-97877C029CC1}" type="parTrans" cxnId="{CEC35F46-0EAD-6742-AFC8-E107A62F65C3}">
      <dgm:prSet/>
      <dgm:spPr/>
      <dgm:t>
        <a:bodyPr/>
        <a:lstStyle/>
        <a:p>
          <a:endParaRPr lang="en-US"/>
        </a:p>
      </dgm:t>
    </dgm:pt>
    <dgm:pt modelId="{04DF8A46-4C1C-4C43-911C-F2663F90D639}" type="sibTrans" cxnId="{CEC35F46-0EAD-6742-AFC8-E107A62F65C3}">
      <dgm:prSet/>
      <dgm:spPr/>
      <dgm:t>
        <a:bodyPr/>
        <a:lstStyle/>
        <a:p>
          <a:endParaRPr lang="en-US"/>
        </a:p>
      </dgm:t>
    </dgm:pt>
    <dgm:pt modelId="{E38C55AD-9DDA-5940-B584-D58B734E0D79}">
      <dgm:prSet custT="1"/>
      <dgm:spPr>
        <a:ln>
          <a:solidFill>
            <a:schemeClr val="tx1"/>
          </a:solidFill>
        </a:ln>
      </dgm:spPr>
      <dgm:t>
        <a:bodyPr/>
        <a:lstStyle/>
        <a:p>
          <a:pPr>
            <a:buFont typeface="+mj-lt"/>
            <a:buNone/>
          </a:pPr>
          <a:r>
            <a:rPr lang="en-US" sz="1400" b="0" i="0" u="none" dirty="0">
              <a:latin typeface="Lato" panose="020F0502020204030203" pitchFamily="34" charset="0"/>
              <a:ea typeface="Lato" panose="020F0502020204030203" pitchFamily="34" charset="0"/>
              <a:cs typeface="Lato" panose="020F0502020204030203" pitchFamily="34" charset="0"/>
            </a:rPr>
            <a:t>Converting the dictionary object to a pandas data frame</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160896E9-489A-F441-8F12-8C80F496945E}" type="parTrans" cxnId="{21629D4C-F6E3-CA42-A6FD-87616ED38FBB}">
      <dgm:prSet/>
      <dgm:spPr/>
      <dgm:t>
        <a:bodyPr/>
        <a:lstStyle/>
        <a:p>
          <a:endParaRPr lang="en-US"/>
        </a:p>
      </dgm:t>
    </dgm:pt>
    <dgm:pt modelId="{7E979010-C30D-6D42-854A-A662ED828BBA}" type="sibTrans" cxnId="{21629D4C-F6E3-CA42-A6FD-87616ED38FBB}">
      <dgm:prSet/>
      <dgm:spPr/>
      <dgm:t>
        <a:bodyPr/>
        <a:lstStyle/>
        <a:p>
          <a:endParaRPr lang="en-US"/>
        </a:p>
      </dgm:t>
    </dgm:pt>
    <dgm:pt modelId="{7B27043B-68D6-7448-8A8C-9F4AFB9603B7}">
      <dgm:prSet/>
      <dgm:spPr>
        <a:ln>
          <a:solidFill>
            <a:schemeClr val="tx1"/>
          </a:solidFill>
        </a:ln>
      </dgm:spPr>
      <dgm:t>
        <a:bodyPr/>
        <a:lstStyle/>
        <a:p>
          <a:endParaRPr lang="en-US" sz="1300" dirty="0"/>
        </a:p>
      </dgm:t>
    </dgm:pt>
    <dgm:pt modelId="{C4051259-324A-944D-99F3-6B2C8D49C6C3}" type="parTrans" cxnId="{AF6C9C6A-5C27-444F-BD33-CDFDF20B9067}">
      <dgm:prSet/>
      <dgm:spPr/>
      <dgm:t>
        <a:bodyPr/>
        <a:lstStyle/>
        <a:p>
          <a:endParaRPr lang="en-US"/>
        </a:p>
      </dgm:t>
    </dgm:pt>
    <dgm:pt modelId="{430E0EFB-73FA-714E-9B0C-5AEAF2E2E347}" type="sibTrans" cxnId="{AF6C9C6A-5C27-444F-BD33-CDFDF20B9067}">
      <dgm:prSet/>
      <dgm:spPr/>
      <dgm:t>
        <a:bodyPr/>
        <a:lstStyle/>
        <a:p>
          <a:endParaRPr lang="en-US"/>
        </a:p>
      </dgm:t>
    </dgm:pt>
    <dgm:pt modelId="{64B83559-6C11-214B-960C-B211713E0F57}">
      <dgm:prSet custT="1"/>
      <dgm:spPr>
        <a:ln>
          <a:solidFill>
            <a:schemeClr val="tx1"/>
          </a:solidFill>
        </a:ln>
      </dgm:spPr>
      <dgm:t>
        <a:bodyPr/>
        <a:lstStyle/>
        <a:p>
          <a:pPr>
            <a:buFont typeface="+mj-lt"/>
            <a:buNone/>
          </a:pPr>
          <a:r>
            <a:rPr lang="en-US" sz="1400" b="0" i="0" u="none" dirty="0">
              <a:latin typeface="Lato" panose="020F0502020204030203" pitchFamily="34" charset="0"/>
              <a:ea typeface="Lato" panose="020F0502020204030203" pitchFamily="34" charset="0"/>
              <a:cs typeface="Lato" panose="020F0502020204030203" pitchFamily="34" charset="0"/>
            </a:rPr>
            <a:t>Exporting the data frame to a .csv file format</a:t>
          </a:r>
          <a:endParaRPr lang="en-US" sz="1400" dirty="0">
            <a:latin typeface="Lato" panose="020F0502020204030203" pitchFamily="34" charset="0"/>
            <a:ea typeface="Lato" panose="020F0502020204030203" pitchFamily="34" charset="0"/>
            <a:cs typeface="Lato" panose="020F0502020204030203" pitchFamily="34" charset="0"/>
          </a:endParaRPr>
        </a:p>
      </dgm:t>
    </dgm:pt>
    <dgm:pt modelId="{D23FF284-2987-1847-8DDB-E0EEF4DDE41D}" type="parTrans" cxnId="{490D0759-BC14-F24C-8707-5DDA023DF273}">
      <dgm:prSet/>
      <dgm:spPr/>
      <dgm:t>
        <a:bodyPr/>
        <a:lstStyle/>
        <a:p>
          <a:endParaRPr lang="en-US"/>
        </a:p>
      </dgm:t>
    </dgm:pt>
    <dgm:pt modelId="{CA6EFDA8-93CA-3745-B3AF-858EEB3AEC54}" type="sibTrans" cxnId="{490D0759-BC14-F24C-8707-5DDA023DF273}">
      <dgm:prSet/>
      <dgm:spPr/>
      <dgm:t>
        <a:bodyPr/>
        <a:lstStyle/>
        <a:p>
          <a:endParaRPr lang="en-US"/>
        </a:p>
      </dgm:t>
    </dgm:pt>
    <dgm:pt modelId="{F096CF46-39F8-F142-8BDF-4F6CEC6A6447}">
      <dgm:prSet/>
      <dgm:spPr>
        <a:ln>
          <a:solidFill>
            <a:schemeClr val="tx1"/>
          </a:solidFill>
        </a:ln>
      </dgm:spPr>
      <dgm:t>
        <a:bodyPr/>
        <a:lstStyle/>
        <a:p>
          <a:endParaRPr lang="en-US" sz="1400" dirty="0"/>
        </a:p>
      </dgm:t>
    </dgm:pt>
    <dgm:pt modelId="{8A36F4B3-D46F-6148-9A5B-C1CAF1B2B441}" type="sibTrans" cxnId="{1A727106-8AB9-2444-9687-D419BB75CAA6}">
      <dgm:prSet/>
      <dgm:spPr/>
      <dgm:t>
        <a:bodyPr/>
        <a:lstStyle/>
        <a:p>
          <a:endParaRPr lang="en-US"/>
        </a:p>
      </dgm:t>
    </dgm:pt>
    <dgm:pt modelId="{7B509F17-4435-DF4A-A3E6-24CA0C86D83A}" type="parTrans" cxnId="{1A727106-8AB9-2444-9687-D419BB75CAA6}">
      <dgm:prSet/>
      <dgm:spPr/>
      <dgm:t>
        <a:bodyPr/>
        <a:lstStyle/>
        <a:p>
          <a:endParaRPr lang="en-US"/>
        </a:p>
      </dgm:t>
    </dgm:pt>
    <dgm:pt modelId="{26005401-7F67-A04C-8B39-214DAA035215}" type="pres">
      <dgm:prSet presAssocID="{A81B4263-14E3-7146-84E0-CC012216E0A9}" presName="linearFlow" presStyleCnt="0">
        <dgm:presLayoutVars>
          <dgm:dir/>
          <dgm:animLvl val="lvl"/>
          <dgm:resizeHandles val="exact"/>
        </dgm:presLayoutVars>
      </dgm:prSet>
      <dgm:spPr/>
    </dgm:pt>
    <dgm:pt modelId="{577113B8-7387-1F42-BBE6-8114592843FA}" type="pres">
      <dgm:prSet presAssocID="{307CC035-AC75-E042-A275-0E0ED257EF9E}" presName="composite" presStyleCnt="0"/>
      <dgm:spPr/>
    </dgm:pt>
    <dgm:pt modelId="{BE5C4140-47A9-9B41-95D3-F77C0F61A0DA}" type="pres">
      <dgm:prSet presAssocID="{307CC035-AC75-E042-A275-0E0ED257EF9E}" presName="parentText" presStyleLbl="alignNode1" presStyleIdx="0" presStyleCnt="8">
        <dgm:presLayoutVars>
          <dgm:chMax val="1"/>
          <dgm:bulletEnabled val="1"/>
        </dgm:presLayoutVars>
      </dgm:prSet>
      <dgm:spPr/>
    </dgm:pt>
    <dgm:pt modelId="{A5B48C57-A04D-9946-847C-B42F19819BCE}" type="pres">
      <dgm:prSet presAssocID="{307CC035-AC75-E042-A275-0E0ED257EF9E}" presName="descendantText" presStyleLbl="alignAcc1" presStyleIdx="0" presStyleCnt="8" custLinFactNeighborY="12340">
        <dgm:presLayoutVars>
          <dgm:bulletEnabled val="1"/>
        </dgm:presLayoutVars>
      </dgm:prSet>
      <dgm:spPr/>
    </dgm:pt>
    <dgm:pt modelId="{D509A987-A662-D04F-8BC5-AF8FD4226B4C}" type="pres">
      <dgm:prSet presAssocID="{0AC26F3C-5E09-0843-A821-25BA0471BA9B}" presName="sp" presStyleCnt="0"/>
      <dgm:spPr/>
    </dgm:pt>
    <dgm:pt modelId="{379077A7-FA55-1B4B-A4E4-07A58C0686DF}" type="pres">
      <dgm:prSet presAssocID="{85D25505-064E-ED44-B9DB-38A17388F2D9}" presName="composite" presStyleCnt="0"/>
      <dgm:spPr/>
    </dgm:pt>
    <dgm:pt modelId="{C0933875-2A9D-6346-9F03-3A7871568039}" type="pres">
      <dgm:prSet presAssocID="{85D25505-064E-ED44-B9DB-38A17388F2D9}" presName="parentText" presStyleLbl="alignNode1" presStyleIdx="1" presStyleCnt="8">
        <dgm:presLayoutVars>
          <dgm:chMax val="1"/>
          <dgm:bulletEnabled val="1"/>
        </dgm:presLayoutVars>
      </dgm:prSet>
      <dgm:spPr/>
    </dgm:pt>
    <dgm:pt modelId="{9F00A984-A988-1247-9F13-7F8CB2A570E4}" type="pres">
      <dgm:prSet presAssocID="{85D25505-064E-ED44-B9DB-38A17388F2D9}" presName="descendantText" presStyleLbl="alignAcc1" presStyleIdx="1" presStyleCnt="8">
        <dgm:presLayoutVars>
          <dgm:bulletEnabled val="1"/>
        </dgm:presLayoutVars>
      </dgm:prSet>
      <dgm:spPr/>
    </dgm:pt>
    <dgm:pt modelId="{313E22F8-3AC8-564B-B213-2D5776E4B1AC}" type="pres">
      <dgm:prSet presAssocID="{2C00D90B-B3AB-1344-A809-8FACB3143137}" presName="sp" presStyleCnt="0"/>
      <dgm:spPr/>
    </dgm:pt>
    <dgm:pt modelId="{832A6AF9-5941-C144-8814-E8D349D118E9}" type="pres">
      <dgm:prSet presAssocID="{E68AD51D-2F88-3F46-B552-44596CFBFC2E}" presName="composite" presStyleCnt="0"/>
      <dgm:spPr/>
    </dgm:pt>
    <dgm:pt modelId="{000102D3-F81D-A24A-BF22-4630E6F47841}" type="pres">
      <dgm:prSet presAssocID="{E68AD51D-2F88-3F46-B552-44596CFBFC2E}" presName="parentText" presStyleLbl="alignNode1" presStyleIdx="2" presStyleCnt="8">
        <dgm:presLayoutVars>
          <dgm:chMax val="1"/>
          <dgm:bulletEnabled val="1"/>
        </dgm:presLayoutVars>
      </dgm:prSet>
      <dgm:spPr/>
    </dgm:pt>
    <dgm:pt modelId="{573E712F-3642-394F-8118-1E4613418C4B}" type="pres">
      <dgm:prSet presAssocID="{E68AD51D-2F88-3F46-B552-44596CFBFC2E}" presName="descendantText" presStyleLbl="alignAcc1" presStyleIdx="2" presStyleCnt="8">
        <dgm:presLayoutVars>
          <dgm:bulletEnabled val="1"/>
        </dgm:presLayoutVars>
      </dgm:prSet>
      <dgm:spPr/>
    </dgm:pt>
    <dgm:pt modelId="{0FAF7658-99CF-794B-B2D6-E5DC9A0D8081}" type="pres">
      <dgm:prSet presAssocID="{13128BBE-9CFE-374B-9BF6-D0B3772CFFD2}" presName="sp" presStyleCnt="0"/>
      <dgm:spPr/>
    </dgm:pt>
    <dgm:pt modelId="{16728D6D-201C-2B44-8AE6-86DAD24D5F31}" type="pres">
      <dgm:prSet presAssocID="{FC2BBCB0-B78C-1446-88BD-7BD27EC18199}" presName="composite" presStyleCnt="0"/>
      <dgm:spPr/>
    </dgm:pt>
    <dgm:pt modelId="{36E5BB3E-70C3-2342-9F4F-05361B65F17E}" type="pres">
      <dgm:prSet presAssocID="{FC2BBCB0-B78C-1446-88BD-7BD27EC18199}" presName="parentText" presStyleLbl="alignNode1" presStyleIdx="3" presStyleCnt="8">
        <dgm:presLayoutVars>
          <dgm:chMax val="1"/>
          <dgm:bulletEnabled val="1"/>
        </dgm:presLayoutVars>
      </dgm:prSet>
      <dgm:spPr/>
    </dgm:pt>
    <dgm:pt modelId="{D0107BF0-70D1-754F-9F59-4251F44D77C5}" type="pres">
      <dgm:prSet presAssocID="{FC2BBCB0-B78C-1446-88BD-7BD27EC18199}" presName="descendantText" presStyleLbl="alignAcc1" presStyleIdx="3" presStyleCnt="8">
        <dgm:presLayoutVars>
          <dgm:bulletEnabled val="1"/>
        </dgm:presLayoutVars>
      </dgm:prSet>
      <dgm:spPr/>
    </dgm:pt>
    <dgm:pt modelId="{E32AC610-0052-7A42-BF7F-6DBE8B31AA69}" type="pres">
      <dgm:prSet presAssocID="{742B81E6-4C08-5142-84BD-243F4516C6C7}" presName="sp" presStyleCnt="0"/>
      <dgm:spPr/>
    </dgm:pt>
    <dgm:pt modelId="{8B8A67AF-46D8-DE47-902D-BA9BE41766C7}" type="pres">
      <dgm:prSet presAssocID="{BA35DEFA-426E-1F4C-A069-43CEFF521A4A}" presName="composite" presStyleCnt="0"/>
      <dgm:spPr/>
    </dgm:pt>
    <dgm:pt modelId="{361ADC04-82C3-904F-8C4D-9ECFF4376EF8}" type="pres">
      <dgm:prSet presAssocID="{BA35DEFA-426E-1F4C-A069-43CEFF521A4A}" presName="parentText" presStyleLbl="alignNode1" presStyleIdx="4" presStyleCnt="8">
        <dgm:presLayoutVars>
          <dgm:chMax val="1"/>
          <dgm:bulletEnabled val="1"/>
        </dgm:presLayoutVars>
      </dgm:prSet>
      <dgm:spPr/>
    </dgm:pt>
    <dgm:pt modelId="{25A00305-4AEC-F54D-8B16-E609EF6874EA}" type="pres">
      <dgm:prSet presAssocID="{BA35DEFA-426E-1F4C-A069-43CEFF521A4A}" presName="descendantText" presStyleLbl="alignAcc1" presStyleIdx="4" presStyleCnt="8">
        <dgm:presLayoutVars>
          <dgm:bulletEnabled val="1"/>
        </dgm:presLayoutVars>
      </dgm:prSet>
      <dgm:spPr/>
    </dgm:pt>
    <dgm:pt modelId="{67255012-81E8-774C-9585-0516265F9708}" type="pres">
      <dgm:prSet presAssocID="{48A7517E-F8DA-6442-9D20-A2C327D63335}" presName="sp" presStyleCnt="0"/>
      <dgm:spPr/>
    </dgm:pt>
    <dgm:pt modelId="{7A8E7BD0-491D-0145-A0C8-36F625718E45}" type="pres">
      <dgm:prSet presAssocID="{C02B5E3B-E9EB-C141-8BF6-A4A61F24A861}" presName="composite" presStyleCnt="0"/>
      <dgm:spPr/>
    </dgm:pt>
    <dgm:pt modelId="{1C1F6DF1-D573-0D47-B0A0-FF73265C972C}" type="pres">
      <dgm:prSet presAssocID="{C02B5E3B-E9EB-C141-8BF6-A4A61F24A861}" presName="parentText" presStyleLbl="alignNode1" presStyleIdx="5" presStyleCnt="8">
        <dgm:presLayoutVars>
          <dgm:chMax val="1"/>
          <dgm:bulletEnabled val="1"/>
        </dgm:presLayoutVars>
      </dgm:prSet>
      <dgm:spPr/>
    </dgm:pt>
    <dgm:pt modelId="{3DED5A90-357A-754B-9052-2210B6EF4516}" type="pres">
      <dgm:prSet presAssocID="{C02B5E3B-E9EB-C141-8BF6-A4A61F24A861}" presName="descendantText" presStyleLbl="alignAcc1" presStyleIdx="5" presStyleCnt="8">
        <dgm:presLayoutVars>
          <dgm:bulletEnabled val="1"/>
        </dgm:presLayoutVars>
      </dgm:prSet>
      <dgm:spPr/>
    </dgm:pt>
    <dgm:pt modelId="{663BC346-B401-6D47-9E2C-573DA26811AD}" type="pres">
      <dgm:prSet presAssocID="{86B8B077-6A8C-B644-BD36-8F1AE10D562C}" presName="sp" presStyleCnt="0"/>
      <dgm:spPr/>
    </dgm:pt>
    <dgm:pt modelId="{1C5B8E71-3645-1C4E-8CE3-745F71E40557}" type="pres">
      <dgm:prSet presAssocID="{4486A158-DE18-9046-9483-48B94A408561}" presName="composite" presStyleCnt="0"/>
      <dgm:spPr/>
    </dgm:pt>
    <dgm:pt modelId="{C59AD92B-4C20-5944-887A-A20278107913}" type="pres">
      <dgm:prSet presAssocID="{4486A158-DE18-9046-9483-48B94A408561}" presName="parentText" presStyleLbl="alignNode1" presStyleIdx="6" presStyleCnt="8">
        <dgm:presLayoutVars>
          <dgm:chMax val="1"/>
          <dgm:bulletEnabled val="1"/>
        </dgm:presLayoutVars>
      </dgm:prSet>
      <dgm:spPr/>
    </dgm:pt>
    <dgm:pt modelId="{38D9A067-74CC-2545-B5A6-2F230053757A}" type="pres">
      <dgm:prSet presAssocID="{4486A158-DE18-9046-9483-48B94A408561}" presName="descendantText" presStyleLbl="alignAcc1" presStyleIdx="6" presStyleCnt="8">
        <dgm:presLayoutVars>
          <dgm:bulletEnabled val="1"/>
        </dgm:presLayoutVars>
      </dgm:prSet>
      <dgm:spPr/>
    </dgm:pt>
    <dgm:pt modelId="{FA4282E6-F630-8949-BE50-D8643A6948B7}" type="pres">
      <dgm:prSet presAssocID="{6BC0F587-82B6-EA42-B48C-CAD72626046F}" presName="sp" presStyleCnt="0"/>
      <dgm:spPr/>
    </dgm:pt>
    <dgm:pt modelId="{B3A55003-BEDC-EA4B-B2C3-FDE2BE092C78}" type="pres">
      <dgm:prSet presAssocID="{63DF92A3-1B52-2E43-95F7-16B0B6AD9994}" presName="composite" presStyleCnt="0"/>
      <dgm:spPr/>
    </dgm:pt>
    <dgm:pt modelId="{AA201CC7-1CDB-6E4C-972B-BE89EE3270FA}" type="pres">
      <dgm:prSet presAssocID="{63DF92A3-1B52-2E43-95F7-16B0B6AD9994}" presName="parentText" presStyleLbl="alignNode1" presStyleIdx="7" presStyleCnt="8">
        <dgm:presLayoutVars>
          <dgm:chMax val="1"/>
          <dgm:bulletEnabled val="1"/>
        </dgm:presLayoutVars>
      </dgm:prSet>
      <dgm:spPr/>
    </dgm:pt>
    <dgm:pt modelId="{39CD629C-0900-284C-9F49-F64088A5DDE2}" type="pres">
      <dgm:prSet presAssocID="{63DF92A3-1B52-2E43-95F7-16B0B6AD9994}" presName="descendantText" presStyleLbl="alignAcc1" presStyleIdx="7" presStyleCnt="8">
        <dgm:presLayoutVars>
          <dgm:bulletEnabled val="1"/>
        </dgm:presLayoutVars>
      </dgm:prSet>
      <dgm:spPr/>
    </dgm:pt>
  </dgm:ptLst>
  <dgm:cxnLst>
    <dgm:cxn modelId="{C21E6703-7604-9B4B-BF93-3D455A284BC7}" type="presOf" srcId="{0B3E1EFA-8D21-284D-ADA4-05F83E7A6DED}" destId="{D0107BF0-70D1-754F-9F59-4251F44D77C5}" srcOrd="0" destOrd="0" presId="urn:microsoft.com/office/officeart/2005/8/layout/chevron2"/>
    <dgm:cxn modelId="{1A727106-8AB9-2444-9687-D419BB75CAA6}" srcId="{63DF92A3-1B52-2E43-95F7-16B0B6AD9994}" destId="{F096CF46-39F8-F142-8BDF-4F6CEC6A6447}" srcOrd="1" destOrd="0" parTransId="{7B509F17-4435-DF4A-A3E6-24CA0C86D83A}" sibTransId="{8A36F4B3-D46F-6148-9A5B-C1CAF1B2B441}"/>
    <dgm:cxn modelId="{C9EFC009-8590-8348-B08F-36520997D154}" srcId="{307CC035-AC75-E042-A275-0E0ED257EF9E}" destId="{BAD2FA90-C06C-334E-81A4-05C42FF29477}" srcOrd="1" destOrd="0" parTransId="{3458013C-9183-A347-A267-E3E1688269FE}" sibTransId="{56A6E474-B1D5-0B4F-A181-30C799EE6104}"/>
    <dgm:cxn modelId="{476D380D-CC45-8F4B-A986-024397100846}" srcId="{BA35DEFA-426E-1F4C-A069-43CEFF521A4A}" destId="{E11FC66E-EC0A-CD4C-90DA-72406FA44721}" srcOrd="0" destOrd="0" parTransId="{CA8A595A-396B-1844-B369-ED6944730E69}" sibTransId="{65880487-9D18-674B-87A6-6D24F148A41B}"/>
    <dgm:cxn modelId="{63578F0F-1E75-A94C-9B6F-4121DCDCC475}" type="presOf" srcId="{85D25505-064E-ED44-B9DB-38A17388F2D9}" destId="{C0933875-2A9D-6346-9F03-3A7871568039}" srcOrd="0" destOrd="0" presId="urn:microsoft.com/office/officeart/2005/8/layout/chevron2"/>
    <dgm:cxn modelId="{4BB0F417-CD1C-D944-BA97-A596DBF15913}" srcId="{85D25505-064E-ED44-B9DB-38A17388F2D9}" destId="{F674A0A9-1D8D-0A45-BE52-53C8C0DB26E8}" srcOrd="0" destOrd="0" parTransId="{0CAC2F2E-79F3-2343-8543-89CD2BFA63D8}" sibTransId="{0BA16EE9-BFC7-1B46-9749-F3AC99115D60}"/>
    <dgm:cxn modelId="{6291DA19-463C-F642-A7E0-DB893CC95134}" type="presOf" srcId="{BAD2FA90-C06C-334E-81A4-05C42FF29477}" destId="{A5B48C57-A04D-9946-847C-B42F19819BCE}" srcOrd="0" destOrd="1" presId="urn:microsoft.com/office/officeart/2005/8/layout/chevron2"/>
    <dgm:cxn modelId="{375D9323-4199-A745-BB63-AB544996F9CE}" srcId="{A81B4263-14E3-7146-84E0-CC012216E0A9}" destId="{63DF92A3-1B52-2E43-95F7-16B0B6AD9994}" srcOrd="7" destOrd="0" parTransId="{0112D041-B34A-4D44-87FE-94FDD271DC07}" sibTransId="{E2D06A32-21DC-E749-9DCD-791E90F2CB39}"/>
    <dgm:cxn modelId="{85CDD925-6292-744D-AC9A-F98902D50202}" type="presOf" srcId="{F096CF46-39F8-F142-8BDF-4F6CEC6A6447}" destId="{39CD629C-0900-284C-9F49-F64088A5DDE2}" srcOrd="0" destOrd="1" presId="urn:microsoft.com/office/officeart/2005/8/layout/chevron2"/>
    <dgm:cxn modelId="{1CC64A30-E6B0-0C43-B5D5-716439FD0423}" type="presOf" srcId="{A7051163-2015-8C4D-A476-EF580B7554F2}" destId="{9F00A984-A988-1247-9F13-7F8CB2A570E4}" srcOrd="0" destOrd="1" presId="urn:microsoft.com/office/officeart/2005/8/layout/chevron2"/>
    <dgm:cxn modelId="{6C978030-F78F-A04D-90B8-82EE1F79FD57}" srcId="{A81B4263-14E3-7146-84E0-CC012216E0A9}" destId="{E68AD51D-2F88-3F46-B552-44596CFBFC2E}" srcOrd="2" destOrd="0" parTransId="{6FBD3F25-675B-8B43-87CE-94DA55C19E8E}" sibTransId="{13128BBE-9CFE-374B-9BF6-D0B3772CFFD2}"/>
    <dgm:cxn modelId="{95B8F730-DB2E-3843-A520-7B12C9D5D11B}" type="presOf" srcId="{BA35DEFA-426E-1F4C-A069-43CEFF521A4A}" destId="{361ADC04-82C3-904F-8C4D-9ECFF4376EF8}" srcOrd="0" destOrd="0" presId="urn:microsoft.com/office/officeart/2005/8/layout/chevron2"/>
    <dgm:cxn modelId="{A4B47F3F-33C0-9E41-A7A3-B7315024E8E4}" type="presOf" srcId="{A81B4263-14E3-7146-84E0-CC012216E0A9}" destId="{26005401-7F67-A04C-8B39-214DAA035215}" srcOrd="0" destOrd="0" presId="urn:microsoft.com/office/officeart/2005/8/layout/chevron2"/>
    <dgm:cxn modelId="{91275041-1652-3249-BADB-7E49AB04EC37}" type="presOf" srcId="{80DF14B6-CDA8-004C-9E15-321849AA5398}" destId="{3DED5A90-357A-754B-9052-2210B6EF4516}" srcOrd="0" destOrd="1" presId="urn:microsoft.com/office/officeart/2005/8/layout/chevron2"/>
    <dgm:cxn modelId="{CEC35F46-0EAD-6742-AFC8-E107A62F65C3}" srcId="{C02B5E3B-E9EB-C141-8BF6-A4A61F24A861}" destId="{80DF14B6-CDA8-004C-9E15-321849AA5398}" srcOrd="1" destOrd="0" parTransId="{79D1BAA7-E713-034E-84C7-97877C029CC1}" sibTransId="{04DF8A46-4C1C-4C43-911C-F2663F90D639}"/>
    <dgm:cxn modelId="{48E5E747-83A5-0E4D-8136-BE7521931C76}" srcId="{85D25505-064E-ED44-B9DB-38A17388F2D9}" destId="{A7051163-2015-8C4D-A476-EF580B7554F2}" srcOrd="1" destOrd="0" parTransId="{E66DC959-E33A-324E-BD6D-C5108F3E3ED1}" sibTransId="{12738F35-8D9E-2944-BAB5-7D45525D2E9A}"/>
    <dgm:cxn modelId="{21629D4C-F6E3-CA42-A6FD-87616ED38FBB}" srcId="{4486A158-DE18-9046-9483-48B94A408561}" destId="{E38C55AD-9DDA-5940-B584-D58B734E0D79}" srcOrd="0" destOrd="0" parTransId="{160896E9-489A-F441-8F12-8C80F496945E}" sibTransId="{7E979010-C30D-6D42-854A-A662ED828BBA}"/>
    <dgm:cxn modelId="{487AEE50-B611-A146-8ADB-6D91705DE964}" srcId="{A81B4263-14E3-7146-84E0-CC012216E0A9}" destId="{C02B5E3B-E9EB-C141-8BF6-A4A61F24A861}" srcOrd="5" destOrd="0" parTransId="{4B7C9681-0218-2A45-BAD4-9B8FC1636FC7}" sibTransId="{86B8B077-6A8C-B644-BD36-8F1AE10D562C}"/>
    <dgm:cxn modelId="{490D0759-BC14-F24C-8707-5DDA023DF273}" srcId="{63DF92A3-1B52-2E43-95F7-16B0B6AD9994}" destId="{64B83559-6C11-214B-960C-B211713E0F57}" srcOrd="0" destOrd="0" parTransId="{D23FF284-2987-1847-8DDB-E0EEF4DDE41D}" sibTransId="{CA6EFDA8-93CA-3745-B3AF-858EEB3AEC54}"/>
    <dgm:cxn modelId="{8796785C-D07E-D344-B74E-1A645EC9D82E}" srcId="{A81B4263-14E3-7146-84E0-CC012216E0A9}" destId="{85D25505-064E-ED44-B9DB-38A17388F2D9}" srcOrd="1" destOrd="0" parTransId="{9282F86D-56E3-AE49-B280-3B7F8C0720DE}" sibTransId="{2C00D90B-B3AB-1344-A809-8FACB3143137}"/>
    <dgm:cxn modelId="{AF6C9C6A-5C27-444F-BD33-CDFDF20B9067}" srcId="{4486A158-DE18-9046-9483-48B94A408561}" destId="{7B27043B-68D6-7448-8A8C-9F4AFB9603B7}" srcOrd="1" destOrd="0" parTransId="{C4051259-324A-944D-99F3-6B2C8D49C6C3}" sibTransId="{430E0EFB-73FA-714E-9B0C-5AEAF2E2E347}"/>
    <dgm:cxn modelId="{803A7C72-8728-124C-B432-55DFF868F3AF}" srcId="{E68AD51D-2F88-3F46-B552-44596CFBFC2E}" destId="{A55F7F9D-A8E6-2E43-85F9-047943CC1733}" srcOrd="0" destOrd="0" parTransId="{1D1D9005-F5B4-FC4C-9083-94846127D236}" sibTransId="{4811ADBC-0796-E94C-82A0-1BE2A44E3CFC}"/>
    <dgm:cxn modelId="{C3D54873-7FC5-7244-991F-57F3CB2C4FA1}" type="presOf" srcId="{63DF92A3-1B52-2E43-95F7-16B0B6AD9994}" destId="{AA201CC7-1CDB-6E4C-972B-BE89EE3270FA}" srcOrd="0" destOrd="0" presId="urn:microsoft.com/office/officeart/2005/8/layout/chevron2"/>
    <dgm:cxn modelId="{5DDEFE76-3E4A-9A44-9D03-D0AFFC547883}" srcId="{A81B4263-14E3-7146-84E0-CC012216E0A9}" destId="{FC2BBCB0-B78C-1446-88BD-7BD27EC18199}" srcOrd="3" destOrd="0" parTransId="{880AB48A-993C-614D-A969-0D8AA902ED14}" sibTransId="{742B81E6-4C08-5142-84BD-243F4516C6C7}"/>
    <dgm:cxn modelId="{A2F7AD77-09F0-5F49-BC70-BE65FBEB4441}" srcId="{307CC035-AC75-E042-A275-0E0ED257EF9E}" destId="{A8BCCEDA-2B7F-A84D-9A2F-D39F5C89C01F}" srcOrd="0" destOrd="0" parTransId="{C32EA269-CE90-7741-8847-AFF4928051F1}" sibTransId="{607853FE-23B5-8C44-854D-A4AEF6FC1444}"/>
    <dgm:cxn modelId="{5C6BB37A-F61E-0C4E-B5EB-8A2945A393C4}" type="presOf" srcId="{4486A158-DE18-9046-9483-48B94A408561}" destId="{C59AD92B-4C20-5944-887A-A20278107913}" srcOrd="0" destOrd="0" presId="urn:microsoft.com/office/officeart/2005/8/layout/chevron2"/>
    <dgm:cxn modelId="{26DA4D7F-E2FF-E746-AAFC-9985FFBC4E7A}" srcId="{FC2BBCB0-B78C-1446-88BD-7BD27EC18199}" destId="{ECDCACFB-B3FA-6041-B622-C11298FAF328}" srcOrd="1" destOrd="0" parTransId="{7D918517-0666-E942-A17C-E632A94A13DE}" sibTransId="{746FD2E8-987E-2143-B45A-9933C6A395CA}"/>
    <dgm:cxn modelId="{3B8BEA81-463F-3542-BCD8-E7F1704FAD4B}" type="presOf" srcId="{EC4E8B8B-B8C9-0140-BDCB-1746BBA6E6AA}" destId="{25A00305-4AEC-F54D-8B16-E609EF6874EA}" srcOrd="0" destOrd="1" presId="urn:microsoft.com/office/officeart/2005/8/layout/chevron2"/>
    <dgm:cxn modelId="{94326688-FB55-6640-AA2F-830AB640807B}" srcId="{A81B4263-14E3-7146-84E0-CC012216E0A9}" destId="{307CC035-AC75-E042-A275-0E0ED257EF9E}" srcOrd="0" destOrd="0" parTransId="{6E6A76AD-7300-FE40-B40C-AC69D78C4A58}" sibTransId="{0AC26F3C-5E09-0843-A821-25BA0471BA9B}"/>
    <dgm:cxn modelId="{C3132E8C-4CE5-4E4B-AABB-9EA04286974E}" type="presOf" srcId="{E11FC66E-EC0A-CD4C-90DA-72406FA44721}" destId="{25A00305-4AEC-F54D-8B16-E609EF6874EA}" srcOrd="0" destOrd="0" presId="urn:microsoft.com/office/officeart/2005/8/layout/chevron2"/>
    <dgm:cxn modelId="{DA51958C-82F3-FD46-9109-5104056F47A8}" type="presOf" srcId="{E38C55AD-9DDA-5940-B584-D58B734E0D79}" destId="{38D9A067-74CC-2545-B5A6-2F230053757A}" srcOrd="0" destOrd="0" presId="urn:microsoft.com/office/officeart/2005/8/layout/chevron2"/>
    <dgm:cxn modelId="{B2D55091-340F-8B4B-9D84-BE7635369D1C}" srcId="{BA35DEFA-426E-1F4C-A069-43CEFF521A4A}" destId="{EC4E8B8B-B8C9-0140-BDCB-1746BBA6E6AA}" srcOrd="1" destOrd="0" parTransId="{15545A3F-D3B8-3844-883C-63AF3942E6BD}" sibTransId="{5EF2B1C4-E451-9E4A-96D5-7310356B9875}"/>
    <dgm:cxn modelId="{AA1BC998-90F9-AC46-84C9-543123AE7BB0}" srcId="{C02B5E3B-E9EB-C141-8BF6-A4A61F24A861}" destId="{F0F70A78-A28A-9945-A4D6-A3F615EAEF6A}" srcOrd="0" destOrd="0" parTransId="{86B8CE1C-CDE0-2246-B449-C35CCFBC1C71}" sibTransId="{99C40E9D-DBB0-644F-AC8F-8FDD2FDCFEEB}"/>
    <dgm:cxn modelId="{0B20019A-0AAB-0B4E-8273-B2512789A5C1}" type="presOf" srcId="{64B83559-6C11-214B-960C-B211713E0F57}" destId="{39CD629C-0900-284C-9F49-F64088A5DDE2}" srcOrd="0" destOrd="0" presId="urn:microsoft.com/office/officeart/2005/8/layout/chevron2"/>
    <dgm:cxn modelId="{3D2B13A6-F6F4-9542-B185-60BD7981C3A9}" type="presOf" srcId="{F674A0A9-1D8D-0A45-BE52-53C8C0DB26E8}" destId="{9F00A984-A988-1247-9F13-7F8CB2A570E4}" srcOrd="0" destOrd="0" presId="urn:microsoft.com/office/officeart/2005/8/layout/chevron2"/>
    <dgm:cxn modelId="{EE418EAF-018D-9741-91DD-45133D6D90E6}" type="presOf" srcId="{7B27043B-68D6-7448-8A8C-9F4AFB9603B7}" destId="{38D9A067-74CC-2545-B5A6-2F230053757A}" srcOrd="0" destOrd="1" presId="urn:microsoft.com/office/officeart/2005/8/layout/chevron2"/>
    <dgm:cxn modelId="{77EA5EB6-A6A6-9344-B29F-64CE6E86F81D}" type="presOf" srcId="{A8BCCEDA-2B7F-A84D-9A2F-D39F5C89C01F}" destId="{A5B48C57-A04D-9946-847C-B42F19819BCE}" srcOrd="0" destOrd="0" presId="urn:microsoft.com/office/officeart/2005/8/layout/chevron2"/>
    <dgm:cxn modelId="{64389DBF-5E61-914C-A504-89286B62D677}" type="presOf" srcId="{E68AD51D-2F88-3F46-B552-44596CFBFC2E}" destId="{000102D3-F81D-A24A-BF22-4630E6F47841}" srcOrd="0" destOrd="0" presId="urn:microsoft.com/office/officeart/2005/8/layout/chevron2"/>
    <dgm:cxn modelId="{E05AE5C0-0985-5542-9BF4-75375BFD1C7B}" srcId="{A81B4263-14E3-7146-84E0-CC012216E0A9}" destId="{4486A158-DE18-9046-9483-48B94A408561}" srcOrd="6" destOrd="0" parTransId="{309EC295-613E-9E49-894E-8F6466249EBB}" sibTransId="{6BC0F587-82B6-EA42-B48C-CAD72626046F}"/>
    <dgm:cxn modelId="{D514BFCB-201A-C245-B059-AAC5A6FF261E}" type="presOf" srcId="{C02B5E3B-E9EB-C141-8BF6-A4A61F24A861}" destId="{1C1F6DF1-D573-0D47-B0A0-FF73265C972C}" srcOrd="0" destOrd="0" presId="urn:microsoft.com/office/officeart/2005/8/layout/chevron2"/>
    <dgm:cxn modelId="{175B0CCD-B5E4-004C-8468-CE3606C0E78D}" srcId="{A81B4263-14E3-7146-84E0-CC012216E0A9}" destId="{BA35DEFA-426E-1F4C-A069-43CEFF521A4A}" srcOrd="4" destOrd="0" parTransId="{2B4EBB8E-24D6-8542-B4BC-66E54F57E284}" sibTransId="{48A7517E-F8DA-6442-9D20-A2C327D63335}"/>
    <dgm:cxn modelId="{10BC5BD2-0459-6848-BA5B-1FFA7FC6D5A9}" srcId="{FC2BBCB0-B78C-1446-88BD-7BD27EC18199}" destId="{0B3E1EFA-8D21-284D-ADA4-05F83E7A6DED}" srcOrd="0" destOrd="0" parTransId="{1952C134-4E51-C447-AB18-B091CA5032A5}" sibTransId="{9611F4F1-EB43-E44A-9BC0-9049E8371AA0}"/>
    <dgm:cxn modelId="{75170AD4-F784-A942-8EAC-23119C28BA60}" srcId="{E68AD51D-2F88-3F46-B552-44596CFBFC2E}" destId="{37C14678-FB07-9140-847F-DD5D522D4B75}" srcOrd="1" destOrd="0" parTransId="{65A78C79-1CEE-A042-883A-F0A82FBA3607}" sibTransId="{57250C4A-A405-5441-BCE8-84ACF3B334E0}"/>
    <dgm:cxn modelId="{D4CB53D5-6882-F34F-A487-74BB9193D3CA}" type="presOf" srcId="{307CC035-AC75-E042-A275-0E0ED257EF9E}" destId="{BE5C4140-47A9-9B41-95D3-F77C0F61A0DA}" srcOrd="0" destOrd="0" presId="urn:microsoft.com/office/officeart/2005/8/layout/chevron2"/>
    <dgm:cxn modelId="{B9D844DB-FA90-A745-8325-2B5FFF69E0D2}" type="presOf" srcId="{FC2BBCB0-B78C-1446-88BD-7BD27EC18199}" destId="{36E5BB3E-70C3-2342-9F4F-05361B65F17E}" srcOrd="0" destOrd="0" presId="urn:microsoft.com/office/officeart/2005/8/layout/chevron2"/>
    <dgm:cxn modelId="{462A5EDE-FB55-934E-B9E6-3BCBE5F57688}" type="presOf" srcId="{ECDCACFB-B3FA-6041-B622-C11298FAF328}" destId="{D0107BF0-70D1-754F-9F59-4251F44D77C5}" srcOrd="0" destOrd="1" presId="urn:microsoft.com/office/officeart/2005/8/layout/chevron2"/>
    <dgm:cxn modelId="{464931E8-9FDD-3248-9DBC-53F10AEDA995}" type="presOf" srcId="{F0F70A78-A28A-9945-A4D6-A3F615EAEF6A}" destId="{3DED5A90-357A-754B-9052-2210B6EF4516}" srcOrd="0" destOrd="0" presId="urn:microsoft.com/office/officeart/2005/8/layout/chevron2"/>
    <dgm:cxn modelId="{D59BECED-1981-D343-A149-77504597AA8D}" type="presOf" srcId="{37C14678-FB07-9140-847F-DD5D522D4B75}" destId="{573E712F-3642-394F-8118-1E4613418C4B}" srcOrd="0" destOrd="1" presId="urn:microsoft.com/office/officeart/2005/8/layout/chevron2"/>
    <dgm:cxn modelId="{D7F422F1-5403-B54C-B71F-69AC5E6F97EF}" type="presOf" srcId="{A55F7F9D-A8E6-2E43-85F9-047943CC1733}" destId="{573E712F-3642-394F-8118-1E4613418C4B}" srcOrd="0" destOrd="0" presId="urn:microsoft.com/office/officeart/2005/8/layout/chevron2"/>
    <dgm:cxn modelId="{2CC470F4-9EB5-1446-B426-143FB032FA12}" type="presParOf" srcId="{26005401-7F67-A04C-8B39-214DAA035215}" destId="{577113B8-7387-1F42-BBE6-8114592843FA}" srcOrd="0" destOrd="0" presId="urn:microsoft.com/office/officeart/2005/8/layout/chevron2"/>
    <dgm:cxn modelId="{72073583-4EBA-3F4E-9707-2550F86ACBAF}" type="presParOf" srcId="{577113B8-7387-1F42-BBE6-8114592843FA}" destId="{BE5C4140-47A9-9B41-95D3-F77C0F61A0DA}" srcOrd="0" destOrd="0" presId="urn:microsoft.com/office/officeart/2005/8/layout/chevron2"/>
    <dgm:cxn modelId="{B9B24D8E-6B0A-F54D-8DEF-E5E02E95D168}" type="presParOf" srcId="{577113B8-7387-1F42-BBE6-8114592843FA}" destId="{A5B48C57-A04D-9946-847C-B42F19819BCE}" srcOrd="1" destOrd="0" presId="urn:microsoft.com/office/officeart/2005/8/layout/chevron2"/>
    <dgm:cxn modelId="{8B74FDFB-76F0-D743-A4B0-37FF268BD81F}" type="presParOf" srcId="{26005401-7F67-A04C-8B39-214DAA035215}" destId="{D509A987-A662-D04F-8BC5-AF8FD4226B4C}" srcOrd="1" destOrd="0" presId="urn:microsoft.com/office/officeart/2005/8/layout/chevron2"/>
    <dgm:cxn modelId="{D27A4541-D6CC-F445-833C-312E7E27B473}" type="presParOf" srcId="{26005401-7F67-A04C-8B39-214DAA035215}" destId="{379077A7-FA55-1B4B-A4E4-07A58C0686DF}" srcOrd="2" destOrd="0" presId="urn:microsoft.com/office/officeart/2005/8/layout/chevron2"/>
    <dgm:cxn modelId="{0B955C21-EDBF-3C44-B623-DFD480B73D76}" type="presParOf" srcId="{379077A7-FA55-1B4B-A4E4-07A58C0686DF}" destId="{C0933875-2A9D-6346-9F03-3A7871568039}" srcOrd="0" destOrd="0" presId="urn:microsoft.com/office/officeart/2005/8/layout/chevron2"/>
    <dgm:cxn modelId="{689EED47-B0BE-0545-B91B-C441B98EF56E}" type="presParOf" srcId="{379077A7-FA55-1B4B-A4E4-07A58C0686DF}" destId="{9F00A984-A988-1247-9F13-7F8CB2A570E4}" srcOrd="1" destOrd="0" presId="urn:microsoft.com/office/officeart/2005/8/layout/chevron2"/>
    <dgm:cxn modelId="{C77EB392-02C6-4C48-8528-D4175DCAAE97}" type="presParOf" srcId="{26005401-7F67-A04C-8B39-214DAA035215}" destId="{313E22F8-3AC8-564B-B213-2D5776E4B1AC}" srcOrd="3" destOrd="0" presId="urn:microsoft.com/office/officeart/2005/8/layout/chevron2"/>
    <dgm:cxn modelId="{CB1DA4EF-F69C-5F4F-8A0D-F8BBDCD1820F}" type="presParOf" srcId="{26005401-7F67-A04C-8B39-214DAA035215}" destId="{832A6AF9-5941-C144-8814-E8D349D118E9}" srcOrd="4" destOrd="0" presId="urn:microsoft.com/office/officeart/2005/8/layout/chevron2"/>
    <dgm:cxn modelId="{CB0B15F4-74C8-0A45-B7F2-9274DFAABF1E}" type="presParOf" srcId="{832A6AF9-5941-C144-8814-E8D349D118E9}" destId="{000102D3-F81D-A24A-BF22-4630E6F47841}" srcOrd="0" destOrd="0" presId="urn:microsoft.com/office/officeart/2005/8/layout/chevron2"/>
    <dgm:cxn modelId="{4067A13E-66CF-DF46-BB72-7573EB7F1B88}" type="presParOf" srcId="{832A6AF9-5941-C144-8814-E8D349D118E9}" destId="{573E712F-3642-394F-8118-1E4613418C4B}" srcOrd="1" destOrd="0" presId="urn:microsoft.com/office/officeart/2005/8/layout/chevron2"/>
    <dgm:cxn modelId="{3E38FF9C-5600-8248-861D-1053A5C81BF6}" type="presParOf" srcId="{26005401-7F67-A04C-8B39-214DAA035215}" destId="{0FAF7658-99CF-794B-B2D6-E5DC9A0D8081}" srcOrd="5" destOrd="0" presId="urn:microsoft.com/office/officeart/2005/8/layout/chevron2"/>
    <dgm:cxn modelId="{C758C68C-6709-F14F-80FB-5D88AACE512A}" type="presParOf" srcId="{26005401-7F67-A04C-8B39-214DAA035215}" destId="{16728D6D-201C-2B44-8AE6-86DAD24D5F31}" srcOrd="6" destOrd="0" presId="urn:microsoft.com/office/officeart/2005/8/layout/chevron2"/>
    <dgm:cxn modelId="{055BD037-A97E-A842-9189-590FD466514E}" type="presParOf" srcId="{16728D6D-201C-2B44-8AE6-86DAD24D5F31}" destId="{36E5BB3E-70C3-2342-9F4F-05361B65F17E}" srcOrd="0" destOrd="0" presId="urn:microsoft.com/office/officeart/2005/8/layout/chevron2"/>
    <dgm:cxn modelId="{3908DF66-B48A-6349-8694-B018A367B7B6}" type="presParOf" srcId="{16728D6D-201C-2B44-8AE6-86DAD24D5F31}" destId="{D0107BF0-70D1-754F-9F59-4251F44D77C5}" srcOrd="1" destOrd="0" presId="urn:microsoft.com/office/officeart/2005/8/layout/chevron2"/>
    <dgm:cxn modelId="{B5D29199-A8B5-934B-8D4E-E4867AE05DE9}" type="presParOf" srcId="{26005401-7F67-A04C-8B39-214DAA035215}" destId="{E32AC610-0052-7A42-BF7F-6DBE8B31AA69}" srcOrd="7" destOrd="0" presId="urn:microsoft.com/office/officeart/2005/8/layout/chevron2"/>
    <dgm:cxn modelId="{DD2F21CF-3DDD-2248-BE2C-2B5D704026DB}" type="presParOf" srcId="{26005401-7F67-A04C-8B39-214DAA035215}" destId="{8B8A67AF-46D8-DE47-902D-BA9BE41766C7}" srcOrd="8" destOrd="0" presId="urn:microsoft.com/office/officeart/2005/8/layout/chevron2"/>
    <dgm:cxn modelId="{B9F58FB3-693D-B34C-A1C0-BA9B83601909}" type="presParOf" srcId="{8B8A67AF-46D8-DE47-902D-BA9BE41766C7}" destId="{361ADC04-82C3-904F-8C4D-9ECFF4376EF8}" srcOrd="0" destOrd="0" presId="urn:microsoft.com/office/officeart/2005/8/layout/chevron2"/>
    <dgm:cxn modelId="{202A9028-E957-FB4E-9373-38587CBAC919}" type="presParOf" srcId="{8B8A67AF-46D8-DE47-902D-BA9BE41766C7}" destId="{25A00305-4AEC-F54D-8B16-E609EF6874EA}" srcOrd="1" destOrd="0" presId="urn:microsoft.com/office/officeart/2005/8/layout/chevron2"/>
    <dgm:cxn modelId="{A1EDF058-D8C5-3242-B6EE-D1630E06C009}" type="presParOf" srcId="{26005401-7F67-A04C-8B39-214DAA035215}" destId="{67255012-81E8-774C-9585-0516265F9708}" srcOrd="9" destOrd="0" presId="urn:microsoft.com/office/officeart/2005/8/layout/chevron2"/>
    <dgm:cxn modelId="{383A4A9D-A722-8A45-AB9B-5D69B37B0DA4}" type="presParOf" srcId="{26005401-7F67-A04C-8B39-214DAA035215}" destId="{7A8E7BD0-491D-0145-A0C8-36F625718E45}" srcOrd="10" destOrd="0" presId="urn:microsoft.com/office/officeart/2005/8/layout/chevron2"/>
    <dgm:cxn modelId="{86357788-26D6-B24A-BA75-43744615D49C}" type="presParOf" srcId="{7A8E7BD0-491D-0145-A0C8-36F625718E45}" destId="{1C1F6DF1-D573-0D47-B0A0-FF73265C972C}" srcOrd="0" destOrd="0" presId="urn:microsoft.com/office/officeart/2005/8/layout/chevron2"/>
    <dgm:cxn modelId="{01A91DBB-ABF8-AF4E-B707-035185D69E4F}" type="presParOf" srcId="{7A8E7BD0-491D-0145-A0C8-36F625718E45}" destId="{3DED5A90-357A-754B-9052-2210B6EF4516}" srcOrd="1" destOrd="0" presId="urn:microsoft.com/office/officeart/2005/8/layout/chevron2"/>
    <dgm:cxn modelId="{4AD7E449-744E-8347-9609-F34FFAD2D639}" type="presParOf" srcId="{26005401-7F67-A04C-8B39-214DAA035215}" destId="{663BC346-B401-6D47-9E2C-573DA26811AD}" srcOrd="11" destOrd="0" presId="urn:microsoft.com/office/officeart/2005/8/layout/chevron2"/>
    <dgm:cxn modelId="{617229E8-476A-F145-8C44-B92493EADEA0}" type="presParOf" srcId="{26005401-7F67-A04C-8B39-214DAA035215}" destId="{1C5B8E71-3645-1C4E-8CE3-745F71E40557}" srcOrd="12" destOrd="0" presId="urn:microsoft.com/office/officeart/2005/8/layout/chevron2"/>
    <dgm:cxn modelId="{BAA4241D-227F-304C-8B8A-7E3C1409BF3D}" type="presParOf" srcId="{1C5B8E71-3645-1C4E-8CE3-745F71E40557}" destId="{C59AD92B-4C20-5944-887A-A20278107913}" srcOrd="0" destOrd="0" presId="urn:microsoft.com/office/officeart/2005/8/layout/chevron2"/>
    <dgm:cxn modelId="{C0487BD1-E412-0047-8945-71EFF4459010}" type="presParOf" srcId="{1C5B8E71-3645-1C4E-8CE3-745F71E40557}" destId="{38D9A067-74CC-2545-B5A6-2F230053757A}" srcOrd="1" destOrd="0" presId="urn:microsoft.com/office/officeart/2005/8/layout/chevron2"/>
    <dgm:cxn modelId="{1ECA1853-843F-A742-9611-5F4B20D92855}" type="presParOf" srcId="{26005401-7F67-A04C-8B39-214DAA035215}" destId="{FA4282E6-F630-8949-BE50-D8643A6948B7}" srcOrd="13" destOrd="0" presId="urn:microsoft.com/office/officeart/2005/8/layout/chevron2"/>
    <dgm:cxn modelId="{C6778FE6-B486-C24E-860F-3883D9BE19E5}" type="presParOf" srcId="{26005401-7F67-A04C-8B39-214DAA035215}" destId="{B3A55003-BEDC-EA4B-B2C3-FDE2BE092C78}" srcOrd="14" destOrd="0" presId="urn:microsoft.com/office/officeart/2005/8/layout/chevron2"/>
    <dgm:cxn modelId="{D0699304-BEE5-224A-8979-F5DD46ABBB68}" type="presParOf" srcId="{B3A55003-BEDC-EA4B-B2C3-FDE2BE092C78}" destId="{AA201CC7-1CDB-6E4C-972B-BE89EE3270FA}" srcOrd="0" destOrd="0" presId="urn:microsoft.com/office/officeart/2005/8/layout/chevron2"/>
    <dgm:cxn modelId="{897502FC-6D94-DD42-A3EE-46B2BA00A73A}" type="presParOf" srcId="{B3A55003-BEDC-EA4B-B2C3-FDE2BE092C78}" destId="{39CD629C-0900-284C-9F49-F64088A5DDE2}"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3C1ACFC-865C-F24D-931D-22190B143729}" type="doc">
      <dgm:prSet loTypeId="urn:microsoft.com/office/officeart/2005/8/layout/vList5" loCatId="" qsTypeId="urn:microsoft.com/office/officeart/2005/8/quickstyle/3d6" qsCatId="3D" csTypeId="urn:microsoft.com/office/officeart/2005/8/colors/accent3_4" csCatId="accent3" phldr="1"/>
      <dgm:spPr/>
      <dgm:t>
        <a:bodyPr/>
        <a:lstStyle/>
        <a:p>
          <a:endParaRPr lang="en-US"/>
        </a:p>
      </dgm:t>
    </dgm:pt>
    <dgm:pt modelId="{BB9E97E1-C67D-C14A-B982-6BC80CC9B468}">
      <dgm:prSet phldrT="[Text]" custT="1"/>
      <dgm:spPr>
        <a:solidFill>
          <a:schemeClr val="tx1"/>
        </a:solidFill>
      </dgm:spPr>
      <dgm:t>
        <a:bodyPr/>
        <a:lstStyle/>
        <a:p>
          <a:r>
            <a:rPr lang="en-US" sz="2000" b="0" dirty="0">
              <a:solidFill>
                <a:schemeClr val="bg1"/>
              </a:solidFill>
              <a:latin typeface="Lato" panose="020F0502020204030203" pitchFamily="34" charset="0"/>
              <a:ea typeface="Lato" panose="020F0502020204030203" pitchFamily="34" charset="0"/>
              <a:cs typeface="Lato" panose="020F0502020204030203" pitchFamily="34" charset="0"/>
            </a:rPr>
            <a:t>Launch Success</a:t>
          </a:r>
        </a:p>
      </dgm:t>
    </dgm:pt>
    <dgm:pt modelId="{41AFFA1E-937C-D44A-AA9A-3DB8DD918C09}" type="parTrans" cxnId="{CB58FC25-34DD-A043-9273-423AB7F82BCA}">
      <dgm:prSet/>
      <dgm:spPr/>
      <dgm:t>
        <a:bodyPr/>
        <a:lstStyle/>
        <a:p>
          <a:endParaRPr lang="en-US"/>
        </a:p>
      </dgm:t>
    </dgm:pt>
    <dgm:pt modelId="{3D18E2B1-420A-7640-A0CE-DCF40718B3C6}" type="sibTrans" cxnId="{CB58FC25-34DD-A043-9273-423AB7F82BCA}">
      <dgm:prSet/>
      <dgm:spPr/>
      <dgm:t>
        <a:bodyPr/>
        <a:lstStyle/>
        <a:p>
          <a:endParaRPr lang="en-US"/>
        </a:p>
      </dgm:t>
    </dgm:pt>
    <dgm:pt modelId="{2C1A2E30-E836-6C4D-88CE-D342D5B6FF86}">
      <dgm:prSet phldrT="[Text]" custT="1"/>
      <dgm:spPr/>
      <dgm:t>
        <a:bodyPr/>
        <a:lstStyle/>
        <a:p>
          <a:pPr algn="ctr">
            <a:buFont typeface="Arial" panose="020B0604020202020204" pitchFamily="34" charset="0"/>
            <a:buNone/>
          </a:pPr>
          <a:r>
            <a:rPr lang="en-US" sz="1200" b="0" i="0" u="none" dirty="0">
              <a:latin typeface="Lato" panose="020F0502020204030203" pitchFamily="34" charset="0"/>
              <a:ea typeface="Lato" panose="020F0502020204030203" pitchFamily="34" charset="0"/>
              <a:cs typeface="Lato" panose="020F0502020204030203" pitchFamily="34" charset="0"/>
            </a:rPr>
            <a:t>Improved technology and operations lead to more successful rocket launches</a:t>
          </a:r>
          <a:endParaRPr lang="en-US" sz="1200" dirty="0">
            <a:latin typeface="Lato" panose="020F0502020204030203" pitchFamily="34" charset="0"/>
            <a:ea typeface="Lato" panose="020F0502020204030203" pitchFamily="34" charset="0"/>
            <a:cs typeface="Lato" panose="020F0502020204030203" pitchFamily="34" charset="0"/>
          </a:endParaRPr>
        </a:p>
      </dgm:t>
    </dgm:pt>
    <dgm:pt modelId="{67806665-FC82-7949-8A97-40B83DF82586}" type="parTrans" cxnId="{D9081936-43DF-8D4E-9BA5-E454F274C85D}">
      <dgm:prSet/>
      <dgm:spPr/>
      <dgm:t>
        <a:bodyPr/>
        <a:lstStyle/>
        <a:p>
          <a:endParaRPr lang="en-US"/>
        </a:p>
      </dgm:t>
    </dgm:pt>
    <dgm:pt modelId="{DA6C8F17-ABB5-DB4D-BA8C-99C56D4930A5}" type="sibTrans" cxnId="{D9081936-43DF-8D4E-9BA5-E454F274C85D}">
      <dgm:prSet/>
      <dgm:spPr/>
      <dgm:t>
        <a:bodyPr/>
        <a:lstStyle/>
        <a:p>
          <a:endParaRPr lang="en-US"/>
        </a:p>
      </dgm:t>
    </dgm:pt>
    <dgm:pt modelId="{2DDFF538-243F-4E45-AC3D-68D9484EBA59}">
      <dgm:prSet phldrT="[Text]" custT="1"/>
      <dgm:spPr>
        <a:solidFill>
          <a:schemeClr val="bg1">
            <a:lumMod val="65000"/>
          </a:schemeClr>
        </a:solidFill>
      </dgm:spPr>
      <dgm:t>
        <a:bodyPr/>
        <a:lstStyle/>
        <a:p>
          <a:r>
            <a:rPr lang="en-US" sz="2000" b="0" dirty="0">
              <a:solidFill>
                <a:schemeClr val="tx1"/>
              </a:solidFill>
              <a:latin typeface="Lato" panose="020F0502020204030203" pitchFamily="34" charset="0"/>
              <a:ea typeface="Lato" panose="020F0502020204030203" pitchFamily="34" charset="0"/>
              <a:cs typeface="Lato" panose="020F0502020204030203" pitchFamily="34" charset="0"/>
            </a:rPr>
            <a:t>KSC LC-39A</a:t>
          </a:r>
        </a:p>
      </dgm:t>
    </dgm:pt>
    <dgm:pt modelId="{0517C674-4D66-CB4A-9DEC-45E5496AEB8E}" type="parTrans" cxnId="{227F0776-29E2-3D41-8A6B-47A6E44B9677}">
      <dgm:prSet/>
      <dgm:spPr/>
      <dgm:t>
        <a:bodyPr/>
        <a:lstStyle/>
        <a:p>
          <a:endParaRPr lang="en-US"/>
        </a:p>
      </dgm:t>
    </dgm:pt>
    <dgm:pt modelId="{0831B5D1-50FA-AF41-A7BA-E84FB2FBB1B5}" type="sibTrans" cxnId="{227F0776-29E2-3D41-8A6B-47A6E44B9677}">
      <dgm:prSet/>
      <dgm:spPr/>
      <dgm:t>
        <a:bodyPr/>
        <a:lstStyle/>
        <a:p>
          <a:endParaRPr lang="en-US"/>
        </a:p>
      </dgm:t>
    </dgm:pt>
    <dgm:pt modelId="{67A0FCDB-F6CD-0041-98A8-AAF7850E62DA}">
      <dgm:prSet phldrT="[Text]" custT="1"/>
      <dgm:spPr/>
      <dgm:t>
        <a:bodyPr/>
        <a:lstStyle/>
        <a:p>
          <a:pPr algn="ctr">
            <a:buFont typeface="Arial" panose="020B0604020202020204" pitchFamily="34" charset="0"/>
            <a:buNone/>
          </a:pPr>
          <a:r>
            <a:rPr lang="en-US" sz="1200" b="0" i="0" u="none" dirty="0">
              <a:latin typeface="Lato" panose="020F0502020204030203" pitchFamily="34" charset="0"/>
              <a:ea typeface="Lato" panose="020F0502020204030203" pitchFamily="34" charset="0"/>
              <a:cs typeface="Lato" panose="020F0502020204030203" pitchFamily="34" charset="0"/>
            </a:rPr>
            <a:t>KSC LC-39A has 100% success rate for launches under 5,500 kg, highlighting their excellence in technology and operations</a:t>
          </a:r>
          <a:endParaRPr lang="en-US" sz="1200" dirty="0">
            <a:latin typeface="Lato" panose="020F0502020204030203" pitchFamily="34" charset="0"/>
            <a:ea typeface="Lato" panose="020F0502020204030203" pitchFamily="34" charset="0"/>
            <a:cs typeface="Lato" panose="020F0502020204030203" pitchFamily="34" charset="0"/>
          </a:endParaRPr>
        </a:p>
      </dgm:t>
    </dgm:pt>
    <dgm:pt modelId="{02E7FDDF-5BF2-8140-A141-584BF2CDB299}" type="parTrans" cxnId="{F8BB5B0F-ABC9-9340-8E49-67283ED6125F}">
      <dgm:prSet/>
      <dgm:spPr/>
      <dgm:t>
        <a:bodyPr/>
        <a:lstStyle/>
        <a:p>
          <a:endParaRPr lang="en-US"/>
        </a:p>
      </dgm:t>
    </dgm:pt>
    <dgm:pt modelId="{966BF825-2F88-E84F-89FC-095DBC573BAD}" type="sibTrans" cxnId="{F8BB5B0F-ABC9-9340-8E49-67283ED6125F}">
      <dgm:prSet/>
      <dgm:spPr/>
      <dgm:t>
        <a:bodyPr/>
        <a:lstStyle/>
        <a:p>
          <a:endParaRPr lang="en-US"/>
        </a:p>
      </dgm:t>
    </dgm:pt>
    <dgm:pt modelId="{8F051CBF-F159-C04F-B755-632D12ABEF30}">
      <dgm:prSet phldrT="[Text]" custT="1"/>
      <dgm:spPr>
        <a:solidFill>
          <a:schemeClr val="bg1">
            <a:lumMod val="75000"/>
          </a:schemeClr>
        </a:solidFill>
      </dgm:spPr>
      <dgm:t>
        <a:bodyPr/>
        <a:lstStyle/>
        <a:p>
          <a:r>
            <a:rPr lang="en-US" sz="2000" b="0" dirty="0">
              <a:solidFill>
                <a:schemeClr val="tx1"/>
              </a:solidFill>
              <a:latin typeface="Lato" panose="020F0502020204030203" pitchFamily="34" charset="0"/>
              <a:ea typeface="Lato" panose="020F0502020204030203" pitchFamily="34" charset="0"/>
              <a:cs typeface="Lato" panose="020F0502020204030203" pitchFamily="34" charset="0"/>
            </a:rPr>
            <a:t>Orbital Success</a:t>
          </a:r>
        </a:p>
      </dgm:t>
    </dgm:pt>
    <dgm:pt modelId="{65B5B76B-E98C-1F49-9406-96A7CB4AA652}" type="parTrans" cxnId="{13573634-2C7D-CC44-AC76-10AF69067A31}">
      <dgm:prSet/>
      <dgm:spPr/>
      <dgm:t>
        <a:bodyPr/>
        <a:lstStyle/>
        <a:p>
          <a:endParaRPr lang="en-US"/>
        </a:p>
      </dgm:t>
    </dgm:pt>
    <dgm:pt modelId="{24E776F6-F4C3-8140-A445-7E90895CF62F}" type="sibTrans" cxnId="{13573634-2C7D-CC44-AC76-10AF69067A31}">
      <dgm:prSet/>
      <dgm:spPr/>
      <dgm:t>
        <a:bodyPr/>
        <a:lstStyle/>
        <a:p>
          <a:endParaRPr lang="en-US"/>
        </a:p>
      </dgm:t>
    </dgm:pt>
    <dgm:pt modelId="{22AF350E-76BE-B74E-84BD-84EBC141B7ED}">
      <dgm:prSet phldrT="[Text]" custT="1"/>
      <dgm:spPr/>
      <dgm:t>
        <a:bodyPr/>
        <a:lstStyle/>
        <a:p>
          <a:pPr algn="ctr">
            <a:buFont typeface="Arial" panose="020B0604020202020204" pitchFamily="34" charset="0"/>
            <a:buNone/>
          </a:pPr>
          <a:r>
            <a:rPr lang="en-US" sz="1200" b="0" i="0" u="none" dirty="0">
              <a:latin typeface="Lato" panose="020F0502020204030203" pitchFamily="34" charset="0"/>
              <a:ea typeface="Lato" panose="020F0502020204030203" pitchFamily="34" charset="0"/>
              <a:cs typeface="Lato" panose="020F0502020204030203" pitchFamily="34" charset="0"/>
            </a:rPr>
            <a:t>100% success rate for launches to ES-L1, GEO, HEO, and SSO orbits demonstrates excellent booster performance</a:t>
          </a:r>
          <a:endParaRPr lang="en-US" sz="1200" dirty="0">
            <a:latin typeface="Lato" panose="020F0502020204030203" pitchFamily="34" charset="0"/>
            <a:ea typeface="Lato" panose="020F0502020204030203" pitchFamily="34" charset="0"/>
            <a:cs typeface="Lato" panose="020F0502020204030203" pitchFamily="34" charset="0"/>
          </a:endParaRPr>
        </a:p>
      </dgm:t>
    </dgm:pt>
    <dgm:pt modelId="{15C477BF-FF53-B74F-83B6-F9CAE1A5B9E2}" type="parTrans" cxnId="{F42A5182-1DDD-B24C-8105-741B9A46DB69}">
      <dgm:prSet/>
      <dgm:spPr/>
      <dgm:t>
        <a:bodyPr/>
        <a:lstStyle/>
        <a:p>
          <a:endParaRPr lang="en-US"/>
        </a:p>
      </dgm:t>
    </dgm:pt>
    <dgm:pt modelId="{8ABE6A64-2EF3-8347-94EC-A97C1931409E}" type="sibTrans" cxnId="{F42A5182-1DDD-B24C-8105-741B9A46DB69}">
      <dgm:prSet/>
      <dgm:spPr/>
      <dgm:t>
        <a:bodyPr/>
        <a:lstStyle/>
        <a:p>
          <a:endParaRPr lang="en-US"/>
        </a:p>
      </dgm:t>
    </dgm:pt>
    <dgm:pt modelId="{2E2305CB-D8D9-6A4F-A5B5-D8C3AF199D69}" type="pres">
      <dgm:prSet presAssocID="{53C1ACFC-865C-F24D-931D-22190B143729}" presName="Name0" presStyleCnt="0">
        <dgm:presLayoutVars>
          <dgm:dir/>
          <dgm:animLvl val="lvl"/>
          <dgm:resizeHandles val="exact"/>
        </dgm:presLayoutVars>
      </dgm:prSet>
      <dgm:spPr/>
    </dgm:pt>
    <dgm:pt modelId="{FD0193FC-A0BE-3440-B8B7-B4961BF1ED56}" type="pres">
      <dgm:prSet presAssocID="{BB9E97E1-C67D-C14A-B982-6BC80CC9B468}" presName="linNode" presStyleCnt="0"/>
      <dgm:spPr/>
    </dgm:pt>
    <dgm:pt modelId="{58501A11-1C7A-7D47-BD07-4572040D477F}" type="pres">
      <dgm:prSet presAssocID="{BB9E97E1-C67D-C14A-B982-6BC80CC9B468}" presName="parentText" presStyleLbl="node1" presStyleIdx="0" presStyleCnt="3">
        <dgm:presLayoutVars>
          <dgm:chMax val="1"/>
          <dgm:bulletEnabled val="1"/>
        </dgm:presLayoutVars>
      </dgm:prSet>
      <dgm:spPr/>
    </dgm:pt>
    <dgm:pt modelId="{09F7E939-9CD7-3347-BEAE-BF4313CF53DA}" type="pres">
      <dgm:prSet presAssocID="{BB9E97E1-C67D-C14A-B982-6BC80CC9B468}" presName="descendantText" presStyleLbl="alignAccFollowNode1" presStyleIdx="0" presStyleCnt="3">
        <dgm:presLayoutVars>
          <dgm:bulletEnabled val="1"/>
        </dgm:presLayoutVars>
      </dgm:prSet>
      <dgm:spPr/>
    </dgm:pt>
    <dgm:pt modelId="{50DA0214-85DC-1C46-85FB-AC36D427B0F5}" type="pres">
      <dgm:prSet presAssocID="{3D18E2B1-420A-7640-A0CE-DCF40718B3C6}" presName="sp" presStyleCnt="0"/>
      <dgm:spPr/>
    </dgm:pt>
    <dgm:pt modelId="{49155421-8E6A-8A47-97F0-2A9634000108}" type="pres">
      <dgm:prSet presAssocID="{2DDFF538-243F-4E45-AC3D-68D9484EBA59}" presName="linNode" presStyleCnt="0"/>
      <dgm:spPr/>
    </dgm:pt>
    <dgm:pt modelId="{94C2FDFA-2E7A-A34B-9A27-E2D99E2E313F}" type="pres">
      <dgm:prSet presAssocID="{2DDFF538-243F-4E45-AC3D-68D9484EBA59}" presName="parentText" presStyleLbl="node1" presStyleIdx="1" presStyleCnt="3">
        <dgm:presLayoutVars>
          <dgm:chMax val="1"/>
          <dgm:bulletEnabled val="1"/>
        </dgm:presLayoutVars>
      </dgm:prSet>
      <dgm:spPr/>
    </dgm:pt>
    <dgm:pt modelId="{8E908574-09E4-784A-BFD8-5E6F9BE55821}" type="pres">
      <dgm:prSet presAssocID="{2DDFF538-243F-4E45-AC3D-68D9484EBA59}" presName="descendantText" presStyleLbl="alignAccFollowNode1" presStyleIdx="1" presStyleCnt="3">
        <dgm:presLayoutVars>
          <dgm:bulletEnabled val="1"/>
        </dgm:presLayoutVars>
      </dgm:prSet>
      <dgm:spPr/>
    </dgm:pt>
    <dgm:pt modelId="{10568E04-B4B1-0245-96BF-6570C45F151E}" type="pres">
      <dgm:prSet presAssocID="{0831B5D1-50FA-AF41-A7BA-E84FB2FBB1B5}" presName="sp" presStyleCnt="0"/>
      <dgm:spPr/>
    </dgm:pt>
    <dgm:pt modelId="{343ED578-4C65-1C4F-BD4F-AE457CD4E894}" type="pres">
      <dgm:prSet presAssocID="{8F051CBF-F159-C04F-B755-632D12ABEF30}" presName="linNode" presStyleCnt="0"/>
      <dgm:spPr/>
    </dgm:pt>
    <dgm:pt modelId="{08914125-317F-E842-8AA2-4DE1FFE19738}" type="pres">
      <dgm:prSet presAssocID="{8F051CBF-F159-C04F-B755-632D12ABEF30}" presName="parentText" presStyleLbl="node1" presStyleIdx="2" presStyleCnt="3">
        <dgm:presLayoutVars>
          <dgm:chMax val="1"/>
          <dgm:bulletEnabled val="1"/>
        </dgm:presLayoutVars>
      </dgm:prSet>
      <dgm:spPr/>
    </dgm:pt>
    <dgm:pt modelId="{EA165E33-C4B4-094A-B99F-FF45320F1505}" type="pres">
      <dgm:prSet presAssocID="{8F051CBF-F159-C04F-B755-632D12ABEF30}" presName="descendantText" presStyleLbl="alignAccFollowNode1" presStyleIdx="2" presStyleCnt="3">
        <dgm:presLayoutVars>
          <dgm:bulletEnabled val="1"/>
        </dgm:presLayoutVars>
      </dgm:prSet>
      <dgm:spPr/>
    </dgm:pt>
  </dgm:ptLst>
  <dgm:cxnLst>
    <dgm:cxn modelId="{F8BB5B0F-ABC9-9340-8E49-67283ED6125F}" srcId="{2DDFF538-243F-4E45-AC3D-68D9484EBA59}" destId="{67A0FCDB-F6CD-0041-98A8-AAF7850E62DA}" srcOrd="0" destOrd="0" parTransId="{02E7FDDF-5BF2-8140-A141-584BF2CDB299}" sibTransId="{966BF825-2F88-E84F-89FC-095DBC573BAD}"/>
    <dgm:cxn modelId="{0F959013-2D77-7341-85E5-B3376753F99B}" type="presOf" srcId="{8F051CBF-F159-C04F-B755-632D12ABEF30}" destId="{08914125-317F-E842-8AA2-4DE1FFE19738}" srcOrd="0" destOrd="0" presId="urn:microsoft.com/office/officeart/2005/8/layout/vList5"/>
    <dgm:cxn modelId="{CB58FC25-34DD-A043-9273-423AB7F82BCA}" srcId="{53C1ACFC-865C-F24D-931D-22190B143729}" destId="{BB9E97E1-C67D-C14A-B982-6BC80CC9B468}" srcOrd="0" destOrd="0" parTransId="{41AFFA1E-937C-D44A-AA9A-3DB8DD918C09}" sibTransId="{3D18E2B1-420A-7640-A0CE-DCF40718B3C6}"/>
    <dgm:cxn modelId="{1184FB2F-C8FD-D340-A683-A5F2E18BF53E}" type="presOf" srcId="{67A0FCDB-F6CD-0041-98A8-AAF7850E62DA}" destId="{8E908574-09E4-784A-BFD8-5E6F9BE55821}" srcOrd="0" destOrd="0" presId="urn:microsoft.com/office/officeart/2005/8/layout/vList5"/>
    <dgm:cxn modelId="{13573634-2C7D-CC44-AC76-10AF69067A31}" srcId="{53C1ACFC-865C-F24D-931D-22190B143729}" destId="{8F051CBF-F159-C04F-B755-632D12ABEF30}" srcOrd="2" destOrd="0" parTransId="{65B5B76B-E98C-1F49-9406-96A7CB4AA652}" sibTransId="{24E776F6-F4C3-8140-A445-7E90895CF62F}"/>
    <dgm:cxn modelId="{D9081936-43DF-8D4E-9BA5-E454F274C85D}" srcId="{BB9E97E1-C67D-C14A-B982-6BC80CC9B468}" destId="{2C1A2E30-E836-6C4D-88CE-D342D5B6FF86}" srcOrd="0" destOrd="0" parTransId="{67806665-FC82-7949-8A97-40B83DF82586}" sibTransId="{DA6C8F17-ABB5-DB4D-BA8C-99C56D4930A5}"/>
    <dgm:cxn modelId="{94A04C55-4367-EC44-A996-4A1700831049}" type="presOf" srcId="{2DDFF538-243F-4E45-AC3D-68D9484EBA59}" destId="{94C2FDFA-2E7A-A34B-9A27-E2D99E2E313F}" srcOrd="0" destOrd="0" presId="urn:microsoft.com/office/officeart/2005/8/layout/vList5"/>
    <dgm:cxn modelId="{227F0776-29E2-3D41-8A6B-47A6E44B9677}" srcId="{53C1ACFC-865C-F24D-931D-22190B143729}" destId="{2DDFF538-243F-4E45-AC3D-68D9484EBA59}" srcOrd="1" destOrd="0" parTransId="{0517C674-4D66-CB4A-9DEC-45E5496AEB8E}" sibTransId="{0831B5D1-50FA-AF41-A7BA-E84FB2FBB1B5}"/>
    <dgm:cxn modelId="{F42A5182-1DDD-B24C-8105-741B9A46DB69}" srcId="{8F051CBF-F159-C04F-B755-632D12ABEF30}" destId="{22AF350E-76BE-B74E-84BD-84EBC141B7ED}" srcOrd="0" destOrd="0" parTransId="{15C477BF-FF53-B74F-83B6-F9CAE1A5B9E2}" sibTransId="{8ABE6A64-2EF3-8347-94EC-A97C1931409E}"/>
    <dgm:cxn modelId="{AE46A783-1E85-E444-B14D-B601399A2265}" type="presOf" srcId="{53C1ACFC-865C-F24D-931D-22190B143729}" destId="{2E2305CB-D8D9-6A4F-A5B5-D8C3AF199D69}" srcOrd="0" destOrd="0" presId="urn:microsoft.com/office/officeart/2005/8/layout/vList5"/>
    <dgm:cxn modelId="{4748B0B1-11A1-CA49-9DB2-252889107EC3}" type="presOf" srcId="{22AF350E-76BE-B74E-84BD-84EBC141B7ED}" destId="{EA165E33-C4B4-094A-B99F-FF45320F1505}" srcOrd="0" destOrd="0" presId="urn:microsoft.com/office/officeart/2005/8/layout/vList5"/>
    <dgm:cxn modelId="{48126EBC-A12C-FE4F-80A1-38699A1FC465}" type="presOf" srcId="{2C1A2E30-E836-6C4D-88CE-D342D5B6FF86}" destId="{09F7E939-9CD7-3347-BEAE-BF4313CF53DA}" srcOrd="0" destOrd="0" presId="urn:microsoft.com/office/officeart/2005/8/layout/vList5"/>
    <dgm:cxn modelId="{13B89BDE-E473-F744-9E32-8DF6B3FE3DD6}" type="presOf" srcId="{BB9E97E1-C67D-C14A-B982-6BC80CC9B468}" destId="{58501A11-1C7A-7D47-BD07-4572040D477F}" srcOrd="0" destOrd="0" presId="urn:microsoft.com/office/officeart/2005/8/layout/vList5"/>
    <dgm:cxn modelId="{FDE96CB5-6ED6-574A-ADB6-FB08EF50E3C5}" type="presParOf" srcId="{2E2305CB-D8D9-6A4F-A5B5-D8C3AF199D69}" destId="{FD0193FC-A0BE-3440-B8B7-B4961BF1ED56}" srcOrd="0" destOrd="0" presId="urn:microsoft.com/office/officeart/2005/8/layout/vList5"/>
    <dgm:cxn modelId="{22C15BC5-37B7-DC45-B558-B59D831A5D04}" type="presParOf" srcId="{FD0193FC-A0BE-3440-B8B7-B4961BF1ED56}" destId="{58501A11-1C7A-7D47-BD07-4572040D477F}" srcOrd="0" destOrd="0" presId="urn:microsoft.com/office/officeart/2005/8/layout/vList5"/>
    <dgm:cxn modelId="{B4EF2DA3-91A4-D940-85A1-6A2B4EEFAFF0}" type="presParOf" srcId="{FD0193FC-A0BE-3440-B8B7-B4961BF1ED56}" destId="{09F7E939-9CD7-3347-BEAE-BF4313CF53DA}" srcOrd="1" destOrd="0" presId="urn:microsoft.com/office/officeart/2005/8/layout/vList5"/>
    <dgm:cxn modelId="{F87D5D22-FF86-B34A-AD13-5DDE52FEAE29}" type="presParOf" srcId="{2E2305CB-D8D9-6A4F-A5B5-D8C3AF199D69}" destId="{50DA0214-85DC-1C46-85FB-AC36D427B0F5}" srcOrd="1" destOrd="0" presId="urn:microsoft.com/office/officeart/2005/8/layout/vList5"/>
    <dgm:cxn modelId="{F87C3915-D457-8F44-B3BE-E78A335FB935}" type="presParOf" srcId="{2E2305CB-D8D9-6A4F-A5B5-D8C3AF199D69}" destId="{49155421-8E6A-8A47-97F0-2A9634000108}" srcOrd="2" destOrd="0" presId="urn:microsoft.com/office/officeart/2005/8/layout/vList5"/>
    <dgm:cxn modelId="{B20EF9FE-A7F4-A740-AAF7-97B5E7019917}" type="presParOf" srcId="{49155421-8E6A-8A47-97F0-2A9634000108}" destId="{94C2FDFA-2E7A-A34B-9A27-E2D99E2E313F}" srcOrd="0" destOrd="0" presId="urn:microsoft.com/office/officeart/2005/8/layout/vList5"/>
    <dgm:cxn modelId="{3C568A2A-4D50-EF47-A7B0-E43CC4E03B5B}" type="presParOf" srcId="{49155421-8E6A-8A47-97F0-2A9634000108}" destId="{8E908574-09E4-784A-BFD8-5E6F9BE55821}" srcOrd="1" destOrd="0" presId="urn:microsoft.com/office/officeart/2005/8/layout/vList5"/>
    <dgm:cxn modelId="{21772B53-AD35-134D-8210-E7CE1711C8B1}" type="presParOf" srcId="{2E2305CB-D8D9-6A4F-A5B5-D8C3AF199D69}" destId="{10568E04-B4B1-0245-96BF-6570C45F151E}" srcOrd="3" destOrd="0" presId="urn:microsoft.com/office/officeart/2005/8/layout/vList5"/>
    <dgm:cxn modelId="{44325FE1-5052-F04B-A76C-F09F824B091A}" type="presParOf" srcId="{2E2305CB-D8D9-6A4F-A5B5-D8C3AF199D69}" destId="{343ED578-4C65-1C4F-BD4F-AE457CD4E894}" srcOrd="4" destOrd="0" presId="urn:microsoft.com/office/officeart/2005/8/layout/vList5"/>
    <dgm:cxn modelId="{87992066-FFB8-6944-AF75-10471913C219}" type="presParOf" srcId="{343ED578-4C65-1C4F-BD4F-AE457CD4E894}" destId="{08914125-317F-E842-8AA2-4DE1FFE19738}" srcOrd="0" destOrd="0" presId="urn:microsoft.com/office/officeart/2005/8/layout/vList5"/>
    <dgm:cxn modelId="{EC9CC119-BCF9-654C-8EDE-6303C6621221}" type="presParOf" srcId="{343ED578-4C65-1C4F-BD4F-AE457CD4E894}" destId="{EA165E33-C4B4-094A-B99F-FF45320F1505}"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3C1ACFC-865C-F24D-931D-22190B143729}" type="doc">
      <dgm:prSet loTypeId="urn:microsoft.com/office/officeart/2005/8/layout/vList5" loCatId="" qsTypeId="urn:microsoft.com/office/officeart/2005/8/quickstyle/3d6" qsCatId="3D" csTypeId="urn:microsoft.com/office/officeart/2005/8/colors/accent3_4" csCatId="accent3" phldr="1"/>
      <dgm:spPr/>
      <dgm:t>
        <a:bodyPr/>
        <a:lstStyle/>
        <a:p>
          <a:endParaRPr lang="en-US"/>
        </a:p>
      </dgm:t>
    </dgm:pt>
    <dgm:pt modelId="{BB9E97E1-C67D-C14A-B982-6BC80CC9B468}">
      <dgm:prSet phldrT="[Text]" custT="1"/>
      <dgm:spPr>
        <a:solidFill>
          <a:schemeClr val="tx1"/>
        </a:solidFill>
      </dgm:spPr>
      <dgm:t>
        <a:bodyPr/>
        <a:lstStyle/>
        <a:p>
          <a:r>
            <a:rPr lang="en-US" sz="2000" b="0" dirty="0">
              <a:solidFill>
                <a:schemeClr val="bg1"/>
              </a:solidFill>
              <a:latin typeface="Lato" panose="020F0502020204030203" pitchFamily="34" charset="0"/>
              <a:ea typeface="Lato" panose="020F0502020204030203" pitchFamily="34" charset="0"/>
              <a:cs typeface="Lato" panose="020F0502020204030203" pitchFamily="34" charset="0"/>
            </a:rPr>
            <a:t>Model Performance</a:t>
          </a:r>
        </a:p>
      </dgm:t>
    </dgm:pt>
    <dgm:pt modelId="{41AFFA1E-937C-D44A-AA9A-3DB8DD918C09}" type="parTrans" cxnId="{CB58FC25-34DD-A043-9273-423AB7F82BCA}">
      <dgm:prSet/>
      <dgm:spPr/>
      <dgm:t>
        <a:bodyPr/>
        <a:lstStyle/>
        <a:p>
          <a:endParaRPr lang="en-US"/>
        </a:p>
      </dgm:t>
    </dgm:pt>
    <dgm:pt modelId="{3D18E2B1-420A-7640-A0CE-DCF40718B3C6}" type="sibTrans" cxnId="{CB58FC25-34DD-A043-9273-423AB7F82BCA}">
      <dgm:prSet/>
      <dgm:spPr/>
      <dgm:t>
        <a:bodyPr/>
        <a:lstStyle/>
        <a:p>
          <a:endParaRPr lang="en-US"/>
        </a:p>
      </dgm:t>
    </dgm:pt>
    <dgm:pt modelId="{2C1A2E30-E836-6C4D-88CE-D342D5B6FF86}">
      <dgm:prSet phldrT="[Text]" custT="1"/>
      <dgm:spPr/>
      <dgm:t>
        <a:bodyPr/>
        <a:lstStyle/>
        <a:p>
          <a:pPr algn="ctr">
            <a:buFont typeface="Arial" panose="020B0604020202020204" pitchFamily="34" charset="0"/>
            <a:buNone/>
          </a:pPr>
          <a:r>
            <a:rPr lang="en-US" sz="1200" b="0" i="0" u="none" dirty="0">
              <a:latin typeface="Lato" panose="020F0502020204030203" pitchFamily="34" charset="0"/>
              <a:ea typeface="Lato" panose="020F0502020204030203" pitchFamily="34" charset="0"/>
              <a:cs typeface="Lato" panose="020F0502020204030203" pitchFamily="34" charset="0"/>
            </a:rPr>
            <a:t>Models had similar performance on the test set, with decision tree slightly better</a:t>
          </a:r>
          <a:endParaRPr lang="en-US" sz="1200" dirty="0">
            <a:latin typeface="Lato" panose="020F0502020204030203" pitchFamily="34" charset="0"/>
            <a:ea typeface="Lato" panose="020F0502020204030203" pitchFamily="34" charset="0"/>
            <a:cs typeface="Lato" panose="020F0502020204030203" pitchFamily="34" charset="0"/>
          </a:endParaRPr>
        </a:p>
      </dgm:t>
    </dgm:pt>
    <dgm:pt modelId="{67806665-FC82-7949-8A97-40B83DF82586}" type="parTrans" cxnId="{D9081936-43DF-8D4E-9BA5-E454F274C85D}">
      <dgm:prSet/>
      <dgm:spPr/>
      <dgm:t>
        <a:bodyPr/>
        <a:lstStyle/>
        <a:p>
          <a:endParaRPr lang="en-US"/>
        </a:p>
      </dgm:t>
    </dgm:pt>
    <dgm:pt modelId="{DA6C8F17-ABB5-DB4D-BA8C-99C56D4930A5}" type="sibTrans" cxnId="{D9081936-43DF-8D4E-9BA5-E454F274C85D}">
      <dgm:prSet/>
      <dgm:spPr/>
      <dgm:t>
        <a:bodyPr/>
        <a:lstStyle/>
        <a:p>
          <a:endParaRPr lang="en-US"/>
        </a:p>
      </dgm:t>
    </dgm:pt>
    <dgm:pt modelId="{2DDFF538-243F-4E45-AC3D-68D9484EBA59}">
      <dgm:prSet phldrT="[Text]" custT="1"/>
      <dgm:spPr>
        <a:solidFill>
          <a:schemeClr val="bg1">
            <a:lumMod val="65000"/>
          </a:schemeClr>
        </a:solidFill>
      </dgm:spPr>
      <dgm:t>
        <a:bodyPr/>
        <a:lstStyle/>
        <a:p>
          <a:r>
            <a:rPr lang="en-US" sz="2000" b="0" dirty="0">
              <a:solidFill>
                <a:schemeClr val="tx1"/>
              </a:solidFill>
              <a:latin typeface="Lato" panose="020F0502020204030203" pitchFamily="34" charset="0"/>
              <a:ea typeface="Lato" panose="020F0502020204030203" pitchFamily="34" charset="0"/>
              <a:cs typeface="Lato" panose="020F0502020204030203" pitchFamily="34" charset="0"/>
            </a:rPr>
            <a:t>Proximity to </a:t>
          </a:r>
          <a:r>
            <a:rPr lang="en-US" sz="2000" b="0" dirty="0" err="1">
              <a:solidFill>
                <a:schemeClr val="tx1"/>
              </a:solidFill>
              <a:latin typeface="Lato" panose="020F0502020204030203" pitchFamily="34" charset="0"/>
              <a:ea typeface="Lato" panose="020F0502020204030203" pitchFamily="34" charset="0"/>
              <a:cs typeface="Lato" panose="020F0502020204030203" pitchFamily="34" charset="0"/>
            </a:rPr>
            <a:t>Equtor</a:t>
          </a:r>
          <a:endParaRPr lang="en-US" sz="2000" b="0" dirty="0">
            <a:solidFill>
              <a:schemeClr val="tx1"/>
            </a:solidFill>
            <a:latin typeface="Lato" panose="020F0502020204030203" pitchFamily="34" charset="0"/>
            <a:ea typeface="Lato" panose="020F0502020204030203" pitchFamily="34" charset="0"/>
            <a:cs typeface="Lato" panose="020F0502020204030203" pitchFamily="34" charset="0"/>
          </a:endParaRPr>
        </a:p>
      </dgm:t>
    </dgm:pt>
    <dgm:pt modelId="{0517C674-4D66-CB4A-9DEC-45E5496AEB8E}" type="parTrans" cxnId="{227F0776-29E2-3D41-8A6B-47A6E44B9677}">
      <dgm:prSet/>
      <dgm:spPr/>
      <dgm:t>
        <a:bodyPr/>
        <a:lstStyle/>
        <a:p>
          <a:endParaRPr lang="en-US"/>
        </a:p>
      </dgm:t>
    </dgm:pt>
    <dgm:pt modelId="{0831B5D1-50FA-AF41-A7BA-E84FB2FBB1B5}" type="sibTrans" cxnId="{227F0776-29E2-3D41-8A6B-47A6E44B9677}">
      <dgm:prSet/>
      <dgm:spPr/>
      <dgm:t>
        <a:bodyPr/>
        <a:lstStyle/>
        <a:p>
          <a:endParaRPr lang="en-US"/>
        </a:p>
      </dgm:t>
    </dgm:pt>
    <dgm:pt modelId="{67A0FCDB-F6CD-0041-98A8-AAF7850E62DA}">
      <dgm:prSet phldrT="[Text]" custT="1"/>
      <dgm:spPr/>
      <dgm:t>
        <a:bodyPr/>
        <a:lstStyle/>
        <a:p>
          <a:pPr algn="ctr">
            <a:buFont typeface="Arial" panose="020B0604020202020204" pitchFamily="34" charset="0"/>
            <a:buNone/>
          </a:pPr>
          <a:r>
            <a:rPr lang="en-US" sz="1200" b="0" i="0" u="none" dirty="0">
              <a:latin typeface="Lato" panose="020F0502020204030203" pitchFamily="34" charset="0"/>
              <a:ea typeface="Lato" panose="020F0502020204030203" pitchFamily="34" charset="0"/>
              <a:cs typeface="Lato" panose="020F0502020204030203" pitchFamily="34" charset="0"/>
            </a:rPr>
            <a:t>Equatorial launch sites save fuel and booster costs due to the earth's rotational speed</a:t>
          </a:r>
          <a:endParaRPr lang="en-US" sz="1200" dirty="0">
            <a:latin typeface="Lato" panose="020F0502020204030203" pitchFamily="34" charset="0"/>
            <a:ea typeface="Lato" panose="020F0502020204030203" pitchFamily="34" charset="0"/>
            <a:cs typeface="Lato" panose="020F0502020204030203" pitchFamily="34" charset="0"/>
          </a:endParaRPr>
        </a:p>
      </dgm:t>
    </dgm:pt>
    <dgm:pt modelId="{02E7FDDF-5BF2-8140-A141-584BF2CDB299}" type="parTrans" cxnId="{F8BB5B0F-ABC9-9340-8E49-67283ED6125F}">
      <dgm:prSet/>
      <dgm:spPr/>
      <dgm:t>
        <a:bodyPr/>
        <a:lstStyle/>
        <a:p>
          <a:endParaRPr lang="en-US"/>
        </a:p>
      </dgm:t>
    </dgm:pt>
    <dgm:pt modelId="{966BF825-2F88-E84F-89FC-095DBC573BAD}" type="sibTrans" cxnId="{F8BB5B0F-ABC9-9340-8E49-67283ED6125F}">
      <dgm:prSet/>
      <dgm:spPr/>
      <dgm:t>
        <a:bodyPr/>
        <a:lstStyle/>
        <a:p>
          <a:endParaRPr lang="en-US"/>
        </a:p>
      </dgm:t>
    </dgm:pt>
    <dgm:pt modelId="{8F051CBF-F159-C04F-B755-632D12ABEF30}">
      <dgm:prSet phldrT="[Text]" custT="1"/>
      <dgm:spPr>
        <a:solidFill>
          <a:schemeClr val="bg1">
            <a:lumMod val="75000"/>
          </a:schemeClr>
        </a:solidFill>
      </dgm:spPr>
      <dgm:t>
        <a:bodyPr/>
        <a:lstStyle/>
        <a:p>
          <a:r>
            <a:rPr lang="en-US" sz="2000" b="0" dirty="0">
              <a:solidFill>
                <a:schemeClr val="tx1"/>
              </a:solidFill>
              <a:latin typeface="Lato" panose="020F0502020204030203" pitchFamily="34" charset="0"/>
              <a:ea typeface="Lato" panose="020F0502020204030203" pitchFamily="34" charset="0"/>
              <a:cs typeface="Lato" panose="020F0502020204030203" pitchFamily="34" charset="0"/>
            </a:rPr>
            <a:t>Coastal Location</a:t>
          </a:r>
        </a:p>
      </dgm:t>
    </dgm:pt>
    <dgm:pt modelId="{65B5B76B-E98C-1F49-9406-96A7CB4AA652}" type="parTrans" cxnId="{13573634-2C7D-CC44-AC76-10AF69067A31}">
      <dgm:prSet/>
      <dgm:spPr/>
      <dgm:t>
        <a:bodyPr/>
        <a:lstStyle/>
        <a:p>
          <a:endParaRPr lang="en-US"/>
        </a:p>
      </dgm:t>
    </dgm:pt>
    <dgm:pt modelId="{24E776F6-F4C3-8140-A445-7E90895CF62F}" type="sibTrans" cxnId="{13573634-2C7D-CC44-AC76-10AF69067A31}">
      <dgm:prSet/>
      <dgm:spPr/>
      <dgm:t>
        <a:bodyPr/>
        <a:lstStyle/>
        <a:p>
          <a:endParaRPr lang="en-US"/>
        </a:p>
      </dgm:t>
    </dgm:pt>
    <dgm:pt modelId="{22AF350E-76BE-B74E-84BD-84EBC141B7ED}">
      <dgm:prSet phldrT="[Text]" custT="1"/>
      <dgm:spPr/>
      <dgm:t>
        <a:bodyPr/>
        <a:lstStyle/>
        <a:p>
          <a:pPr algn="ctr">
            <a:buFont typeface="Arial" panose="020B0604020202020204" pitchFamily="34" charset="0"/>
            <a:buNone/>
          </a:pPr>
          <a:r>
            <a:rPr lang="en-US" sz="1200" b="0" i="0" u="none" dirty="0">
              <a:latin typeface="Lato" panose="020F0502020204030203" pitchFamily="34" charset="0"/>
              <a:ea typeface="Lato" panose="020F0502020204030203" pitchFamily="34" charset="0"/>
              <a:cs typeface="Lato" panose="020F0502020204030203" pitchFamily="34" charset="0"/>
            </a:rPr>
            <a:t>Launch sites near coasts ease component and personnel transportation</a:t>
          </a:r>
          <a:endParaRPr lang="en-US" sz="1200" dirty="0">
            <a:latin typeface="Lato" panose="020F0502020204030203" pitchFamily="34" charset="0"/>
            <a:ea typeface="Lato" panose="020F0502020204030203" pitchFamily="34" charset="0"/>
            <a:cs typeface="Lato" panose="020F0502020204030203" pitchFamily="34" charset="0"/>
          </a:endParaRPr>
        </a:p>
      </dgm:t>
    </dgm:pt>
    <dgm:pt modelId="{15C477BF-FF53-B74F-83B6-F9CAE1A5B9E2}" type="parTrans" cxnId="{F42A5182-1DDD-B24C-8105-741B9A46DB69}">
      <dgm:prSet/>
      <dgm:spPr/>
      <dgm:t>
        <a:bodyPr/>
        <a:lstStyle/>
        <a:p>
          <a:endParaRPr lang="en-US"/>
        </a:p>
      </dgm:t>
    </dgm:pt>
    <dgm:pt modelId="{8ABE6A64-2EF3-8347-94EC-A97C1931409E}" type="sibTrans" cxnId="{F42A5182-1DDD-B24C-8105-741B9A46DB69}">
      <dgm:prSet/>
      <dgm:spPr/>
      <dgm:t>
        <a:bodyPr/>
        <a:lstStyle/>
        <a:p>
          <a:endParaRPr lang="en-US"/>
        </a:p>
      </dgm:t>
    </dgm:pt>
    <dgm:pt modelId="{2E2305CB-D8D9-6A4F-A5B5-D8C3AF199D69}" type="pres">
      <dgm:prSet presAssocID="{53C1ACFC-865C-F24D-931D-22190B143729}" presName="Name0" presStyleCnt="0">
        <dgm:presLayoutVars>
          <dgm:dir/>
          <dgm:animLvl val="lvl"/>
          <dgm:resizeHandles val="exact"/>
        </dgm:presLayoutVars>
      </dgm:prSet>
      <dgm:spPr/>
    </dgm:pt>
    <dgm:pt modelId="{FD0193FC-A0BE-3440-B8B7-B4961BF1ED56}" type="pres">
      <dgm:prSet presAssocID="{BB9E97E1-C67D-C14A-B982-6BC80CC9B468}" presName="linNode" presStyleCnt="0"/>
      <dgm:spPr/>
    </dgm:pt>
    <dgm:pt modelId="{58501A11-1C7A-7D47-BD07-4572040D477F}" type="pres">
      <dgm:prSet presAssocID="{BB9E97E1-C67D-C14A-B982-6BC80CC9B468}" presName="parentText" presStyleLbl="node1" presStyleIdx="0" presStyleCnt="3" custLinFactNeighborX="-3957" custLinFactNeighborY="-2524">
        <dgm:presLayoutVars>
          <dgm:chMax val="1"/>
          <dgm:bulletEnabled val="1"/>
        </dgm:presLayoutVars>
      </dgm:prSet>
      <dgm:spPr/>
    </dgm:pt>
    <dgm:pt modelId="{09F7E939-9CD7-3347-BEAE-BF4313CF53DA}" type="pres">
      <dgm:prSet presAssocID="{BB9E97E1-C67D-C14A-B982-6BC80CC9B468}" presName="descendantText" presStyleLbl="alignAccFollowNode1" presStyleIdx="0" presStyleCnt="3">
        <dgm:presLayoutVars>
          <dgm:bulletEnabled val="1"/>
        </dgm:presLayoutVars>
      </dgm:prSet>
      <dgm:spPr/>
    </dgm:pt>
    <dgm:pt modelId="{50DA0214-85DC-1C46-85FB-AC36D427B0F5}" type="pres">
      <dgm:prSet presAssocID="{3D18E2B1-420A-7640-A0CE-DCF40718B3C6}" presName="sp" presStyleCnt="0"/>
      <dgm:spPr/>
    </dgm:pt>
    <dgm:pt modelId="{49155421-8E6A-8A47-97F0-2A9634000108}" type="pres">
      <dgm:prSet presAssocID="{2DDFF538-243F-4E45-AC3D-68D9484EBA59}" presName="linNode" presStyleCnt="0"/>
      <dgm:spPr/>
    </dgm:pt>
    <dgm:pt modelId="{94C2FDFA-2E7A-A34B-9A27-E2D99E2E313F}" type="pres">
      <dgm:prSet presAssocID="{2DDFF538-243F-4E45-AC3D-68D9484EBA59}" presName="parentText" presStyleLbl="node1" presStyleIdx="1" presStyleCnt="3">
        <dgm:presLayoutVars>
          <dgm:chMax val="1"/>
          <dgm:bulletEnabled val="1"/>
        </dgm:presLayoutVars>
      </dgm:prSet>
      <dgm:spPr/>
    </dgm:pt>
    <dgm:pt modelId="{8E908574-09E4-784A-BFD8-5E6F9BE55821}" type="pres">
      <dgm:prSet presAssocID="{2DDFF538-243F-4E45-AC3D-68D9484EBA59}" presName="descendantText" presStyleLbl="alignAccFollowNode1" presStyleIdx="1" presStyleCnt="3">
        <dgm:presLayoutVars>
          <dgm:bulletEnabled val="1"/>
        </dgm:presLayoutVars>
      </dgm:prSet>
      <dgm:spPr/>
    </dgm:pt>
    <dgm:pt modelId="{10568E04-B4B1-0245-96BF-6570C45F151E}" type="pres">
      <dgm:prSet presAssocID="{0831B5D1-50FA-AF41-A7BA-E84FB2FBB1B5}" presName="sp" presStyleCnt="0"/>
      <dgm:spPr/>
    </dgm:pt>
    <dgm:pt modelId="{343ED578-4C65-1C4F-BD4F-AE457CD4E894}" type="pres">
      <dgm:prSet presAssocID="{8F051CBF-F159-C04F-B755-632D12ABEF30}" presName="linNode" presStyleCnt="0"/>
      <dgm:spPr/>
    </dgm:pt>
    <dgm:pt modelId="{08914125-317F-E842-8AA2-4DE1FFE19738}" type="pres">
      <dgm:prSet presAssocID="{8F051CBF-F159-C04F-B755-632D12ABEF30}" presName="parentText" presStyleLbl="node1" presStyleIdx="2" presStyleCnt="3">
        <dgm:presLayoutVars>
          <dgm:chMax val="1"/>
          <dgm:bulletEnabled val="1"/>
        </dgm:presLayoutVars>
      </dgm:prSet>
      <dgm:spPr/>
    </dgm:pt>
    <dgm:pt modelId="{EA165E33-C4B4-094A-B99F-FF45320F1505}" type="pres">
      <dgm:prSet presAssocID="{8F051CBF-F159-C04F-B755-632D12ABEF30}" presName="descendantText" presStyleLbl="alignAccFollowNode1" presStyleIdx="2" presStyleCnt="3">
        <dgm:presLayoutVars>
          <dgm:bulletEnabled val="1"/>
        </dgm:presLayoutVars>
      </dgm:prSet>
      <dgm:spPr/>
    </dgm:pt>
  </dgm:ptLst>
  <dgm:cxnLst>
    <dgm:cxn modelId="{F8BB5B0F-ABC9-9340-8E49-67283ED6125F}" srcId="{2DDFF538-243F-4E45-AC3D-68D9484EBA59}" destId="{67A0FCDB-F6CD-0041-98A8-AAF7850E62DA}" srcOrd="0" destOrd="0" parTransId="{02E7FDDF-5BF2-8140-A141-584BF2CDB299}" sibTransId="{966BF825-2F88-E84F-89FC-095DBC573BAD}"/>
    <dgm:cxn modelId="{0F959013-2D77-7341-85E5-B3376753F99B}" type="presOf" srcId="{8F051CBF-F159-C04F-B755-632D12ABEF30}" destId="{08914125-317F-E842-8AA2-4DE1FFE19738}" srcOrd="0" destOrd="0" presId="urn:microsoft.com/office/officeart/2005/8/layout/vList5"/>
    <dgm:cxn modelId="{CB58FC25-34DD-A043-9273-423AB7F82BCA}" srcId="{53C1ACFC-865C-F24D-931D-22190B143729}" destId="{BB9E97E1-C67D-C14A-B982-6BC80CC9B468}" srcOrd="0" destOrd="0" parTransId="{41AFFA1E-937C-D44A-AA9A-3DB8DD918C09}" sibTransId="{3D18E2B1-420A-7640-A0CE-DCF40718B3C6}"/>
    <dgm:cxn modelId="{1184FB2F-C8FD-D340-A683-A5F2E18BF53E}" type="presOf" srcId="{67A0FCDB-F6CD-0041-98A8-AAF7850E62DA}" destId="{8E908574-09E4-784A-BFD8-5E6F9BE55821}" srcOrd="0" destOrd="0" presId="urn:microsoft.com/office/officeart/2005/8/layout/vList5"/>
    <dgm:cxn modelId="{13573634-2C7D-CC44-AC76-10AF69067A31}" srcId="{53C1ACFC-865C-F24D-931D-22190B143729}" destId="{8F051CBF-F159-C04F-B755-632D12ABEF30}" srcOrd="2" destOrd="0" parTransId="{65B5B76B-E98C-1F49-9406-96A7CB4AA652}" sibTransId="{24E776F6-F4C3-8140-A445-7E90895CF62F}"/>
    <dgm:cxn modelId="{D9081936-43DF-8D4E-9BA5-E454F274C85D}" srcId="{BB9E97E1-C67D-C14A-B982-6BC80CC9B468}" destId="{2C1A2E30-E836-6C4D-88CE-D342D5B6FF86}" srcOrd="0" destOrd="0" parTransId="{67806665-FC82-7949-8A97-40B83DF82586}" sibTransId="{DA6C8F17-ABB5-DB4D-BA8C-99C56D4930A5}"/>
    <dgm:cxn modelId="{94A04C55-4367-EC44-A996-4A1700831049}" type="presOf" srcId="{2DDFF538-243F-4E45-AC3D-68D9484EBA59}" destId="{94C2FDFA-2E7A-A34B-9A27-E2D99E2E313F}" srcOrd="0" destOrd="0" presId="urn:microsoft.com/office/officeart/2005/8/layout/vList5"/>
    <dgm:cxn modelId="{227F0776-29E2-3D41-8A6B-47A6E44B9677}" srcId="{53C1ACFC-865C-F24D-931D-22190B143729}" destId="{2DDFF538-243F-4E45-AC3D-68D9484EBA59}" srcOrd="1" destOrd="0" parTransId="{0517C674-4D66-CB4A-9DEC-45E5496AEB8E}" sibTransId="{0831B5D1-50FA-AF41-A7BA-E84FB2FBB1B5}"/>
    <dgm:cxn modelId="{F42A5182-1DDD-B24C-8105-741B9A46DB69}" srcId="{8F051CBF-F159-C04F-B755-632D12ABEF30}" destId="{22AF350E-76BE-B74E-84BD-84EBC141B7ED}" srcOrd="0" destOrd="0" parTransId="{15C477BF-FF53-B74F-83B6-F9CAE1A5B9E2}" sibTransId="{8ABE6A64-2EF3-8347-94EC-A97C1931409E}"/>
    <dgm:cxn modelId="{AE46A783-1E85-E444-B14D-B601399A2265}" type="presOf" srcId="{53C1ACFC-865C-F24D-931D-22190B143729}" destId="{2E2305CB-D8D9-6A4F-A5B5-D8C3AF199D69}" srcOrd="0" destOrd="0" presId="urn:microsoft.com/office/officeart/2005/8/layout/vList5"/>
    <dgm:cxn modelId="{4748B0B1-11A1-CA49-9DB2-252889107EC3}" type="presOf" srcId="{22AF350E-76BE-B74E-84BD-84EBC141B7ED}" destId="{EA165E33-C4B4-094A-B99F-FF45320F1505}" srcOrd="0" destOrd="0" presId="urn:microsoft.com/office/officeart/2005/8/layout/vList5"/>
    <dgm:cxn modelId="{48126EBC-A12C-FE4F-80A1-38699A1FC465}" type="presOf" srcId="{2C1A2E30-E836-6C4D-88CE-D342D5B6FF86}" destId="{09F7E939-9CD7-3347-BEAE-BF4313CF53DA}" srcOrd="0" destOrd="0" presId="urn:microsoft.com/office/officeart/2005/8/layout/vList5"/>
    <dgm:cxn modelId="{13B89BDE-E473-F744-9E32-8DF6B3FE3DD6}" type="presOf" srcId="{BB9E97E1-C67D-C14A-B982-6BC80CC9B468}" destId="{58501A11-1C7A-7D47-BD07-4572040D477F}" srcOrd="0" destOrd="0" presId="urn:microsoft.com/office/officeart/2005/8/layout/vList5"/>
    <dgm:cxn modelId="{FDE96CB5-6ED6-574A-ADB6-FB08EF50E3C5}" type="presParOf" srcId="{2E2305CB-D8D9-6A4F-A5B5-D8C3AF199D69}" destId="{FD0193FC-A0BE-3440-B8B7-B4961BF1ED56}" srcOrd="0" destOrd="0" presId="urn:microsoft.com/office/officeart/2005/8/layout/vList5"/>
    <dgm:cxn modelId="{22C15BC5-37B7-DC45-B558-B59D831A5D04}" type="presParOf" srcId="{FD0193FC-A0BE-3440-B8B7-B4961BF1ED56}" destId="{58501A11-1C7A-7D47-BD07-4572040D477F}" srcOrd="0" destOrd="0" presId="urn:microsoft.com/office/officeart/2005/8/layout/vList5"/>
    <dgm:cxn modelId="{B4EF2DA3-91A4-D940-85A1-6A2B4EEFAFF0}" type="presParOf" srcId="{FD0193FC-A0BE-3440-B8B7-B4961BF1ED56}" destId="{09F7E939-9CD7-3347-BEAE-BF4313CF53DA}" srcOrd="1" destOrd="0" presId="urn:microsoft.com/office/officeart/2005/8/layout/vList5"/>
    <dgm:cxn modelId="{F87D5D22-FF86-B34A-AD13-5DDE52FEAE29}" type="presParOf" srcId="{2E2305CB-D8D9-6A4F-A5B5-D8C3AF199D69}" destId="{50DA0214-85DC-1C46-85FB-AC36D427B0F5}" srcOrd="1" destOrd="0" presId="urn:microsoft.com/office/officeart/2005/8/layout/vList5"/>
    <dgm:cxn modelId="{F87C3915-D457-8F44-B3BE-E78A335FB935}" type="presParOf" srcId="{2E2305CB-D8D9-6A4F-A5B5-D8C3AF199D69}" destId="{49155421-8E6A-8A47-97F0-2A9634000108}" srcOrd="2" destOrd="0" presId="urn:microsoft.com/office/officeart/2005/8/layout/vList5"/>
    <dgm:cxn modelId="{B20EF9FE-A7F4-A740-AAF7-97B5E7019917}" type="presParOf" srcId="{49155421-8E6A-8A47-97F0-2A9634000108}" destId="{94C2FDFA-2E7A-A34B-9A27-E2D99E2E313F}" srcOrd="0" destOrd="0" presId="urn:microsoft.com/office/officeart/2005/8/layout/vList5"/>
    <dgm:cxn modelId="{3C568A2A-4D50-EF47-A7B0-E43CC4E03B5B}" type="presParOf" srcId="{49155421-8E6A-8A47-97F0-2A9634000108}" destId="{8E908574-09E4-784A-BFD8-5E6F9BE55821}" srcOrd="1" destOrd="0" presId="urn:microsoft.com/office/officeart/2005/8/layout/vList5"/>
    <dgm:cxn modelId="{21772B53-AD35-134D-8210-E7CE1711C8B1}" type="presParOf" srcId="{2E2305CB-D8D9-6A4F-A5B5-D8C3AF199D69}" destId="{10568E04-B4B1-0245-96BF-6570C45F151E}" srcOrd="3" destOrd="0" presId="urn:microsoft.com/office/officeart/2005/8/layout/vList5"/>
    <dgm:cxn modelId="{44325FE1-5052-F04B-A76C-F09F824B091A}" type="presParOf" srcId="{2E2305CB-D8D9-6A4F-A5B5-D8C3AF199D69}" destId="{343ED578-4C65-1C4F-BD4F-AE457CD4E894}" srcOrd="4" destOrd="0" presId="urn:microsoft.com/office/officeart/2005/8/layout/vList5"/>
    <dgm:cxn modelId="{87992066-FFB8-6944-AF75-10471913C219}" type="presParOf" srcId="{343ED578-4C65-1C4F-BD4F-AE457CD4E894}" destId="{08914125-317F-E842-8AA2-4DE1FFE19738}" srcOrd="0" destOrd="0" presId="urn:microsoft.com/office/officeart/2005/8/layout/vList5"/>
    <dgm:cxn modelId="{EC9CC119-BCF9-654C-8EDE-6303C6621221}" type="presParOf" srcId="{343ED578-4C65-1C4F-BD4F-AE457CD4E894}" destId="{EA165E33-C4B4-094A-B99F-FF45320F1505}" srcOrd="1" destOrd="0" presId="urn:microsoft.com/office/officeart/2005/8/layout/vList5"/>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3C1ACFC-865C-F24D-931D-22190B143729}" type="doc">
      <dgm:prSet loTypeId="urn:microsoft.com/office/officeart/2005/8/layout/vList5" loCatId="" qsTypeId="urn:microsoft.com/office/officeart/2005/8/quickstyle/3d6" qsCatId="3D" csTypeId="urn:microsoft.com/office/officeart/2005/8/colors/accent3_4" csCatId="accent3" phldr="1"/>
      <dgm:spPr/>
      <dgm:t>
        <a:bodyPr/>
        <a:lstStyle/>
        <a:p>
          <a:endParaRPr lang="en-US"/>
        </a:p>
      </dgm:t>
    </dgm:pt>
    <dgm:pt modelId="{8F051CBF-F159-C04F-B755-632D12ABEF30}">
      <dgm:prSet phldrT="[Text]" custT="1"/>
      <dgm:spPr>
        <a:solidFill>
          <a:schemeClr val="tx1"/>
        </a:solidFill>
      </dgm:spPr>
      <dgm:t>
        <a:bodyPr/>
        <a:lstStyle/>
        <a:p>
          <a:r>
            <a:rPr lang="en-US" sz="2000" b="0" dirty="0">
              <a:solidFill>
                <a:schemeClr val="bg1"/>
              </a:solidFill>
              <a:latin typeface="Lato" panose="020F0502020204030203" pitchFamily="34" charset="0"/>
              <a:ea typeface="Lato" panose="020F0502020204030203" pitchFamily="34" charset="0"/>
              <a:cs typeface="Lato" panose="020F0502020204030203" pitchFamily="34" charset="0"/>
            </a:rPr>
            <a:t>Payload </a:t>
          </a:r>
        </a:p>
        <a:p>
          <a:r>
            <a:rPr lang="en-US" sz="2000" b="0" dirty="0">
              <a:solidFill>
                <a:schemeClr val="bg1"/>
              </a:solidFill>
              <a:latin typeface="Lato" panose="020F0502020204030203" pitchFamily="34" charset="0"/>
              <a:ea typeface="Lato" panose="020F0502020204030203" pitchFamily="34" charset="0"/>
              <a:cs typeface="Lato" panose="020F0502020204030203" pitchFamily="34" charset="0"/>
            </a:rPr>
            <a:t>Mass</a:t>
          </a:r>
        </a:p>
      </dgm:t>
    </dgm:pt>
    <dgm:pt modelId="{65B5B76B-E98C-1F49-9406-96A7CB4AA652}" type="parTrans" cxnId="{13573634-2C7D-CC44-AC76-10AF69067A31}">
      <dgm:prSet/>
      <dgm:spPr/>
      <dgm:t>
        <a:bodyPr/>
        <a:lstStyle/>
        <a:p>
          <a:endParaRPr lang="en-US"/>
        </a:p>
      </dgm:t>
    </dgm:pt>
    <dgm:pt modelId="{24E776F6-F4C3-8140-A445-7E90895CF62F}" type="sibTrans" cxnId="{13573634-2C7D-CC44-AC76-10AF69067A31}">
      <dgm:prSet/>
      <dgm:spPr/>
      <dgm:t>
        <a:bodyPr/>
        <a:lstStyle/>
        <a:p>
          <a:endParaRPr lang="en-US"/>
        </a:p>
      </dgm:t>
    </dgm:pt>
    <dgm:pt modelId="{22AF350E-76BE-B74E-84BD-84EBC141B7ED}">
      <dgm:prSet phldrT="[Text]" custT="1"/>
      <dgm:spPr/>
      <dgm:t>
        <a:bodyPr/>
        <a:lstStyle/>
        <a:p>
          <a:pPr algn="ctr">
            <a:buFont typeface="Arial" panose="020B0604020202020204" pitchFamily="34" charset="0"/>
            <a:buNone/>
          </a:pPr>
          <a:r>
            <a:rPr lang="en-US" sz="1200" b="0" i="0" u="none" dirty="0">
              <a:latin typeface="Lato" panose="020F0502020204030203" pitchFamily="34" charset="0"/>
              <a:ea typeface="Lato" panose="020F0502020204030203" pitchFamily="34" charset="0"/>
              <a:cs typeface="Lato" panose="020F0502020204030203" pitchFamily="34" charset="0"/>
            </a:rPr>
            <a:t>Higher payload masses correlate with higher success rates across launch sites</a:t>
          </a:r>
          <a:endParaRPr lang="en-US" sz="1200" dirty="0">
            <a:latin typeface="Lato" panose="020F0502020204030203" pitchFamily="34" charset="0"/>
            <a:ea typeface="Lato" panose="020F0502020204030203" pitchFamily="34" charset="0"/>
            <a:cs typeface="Lato" panose="020F0502020204030203" pitchFamily="34" charset="0"/>
          </a:endParaRPr>
        </a:p>
      </dgm:t>
    </dgm:pt>
    <dgm:pt modelId="{8ABE6A64-2EF3-8347-94EC-A97C1931409E}" type="sibTrans" cxnId="{F42A5182-1DDD-B24C-8105-741B9A46DB69}">
      <dgm:prSet/>
      <dgm:spPr/>
      <dgm:t>
        <a:bodyPr/>
        <a:lstStyle/>
        <a:p>
          <a:endParaRPr lang="en-US"/>
        </a:p>
      </dgm:t>
    </dgm:pt>
    <dgm:pt modelId="{15C477BF-FF53-B74F-83B6-F9CAE1A5B9E2}" type="parTrans" cxnId="{F42A5182-1DDD-B24C-8105-741B9A46DB69}">
      <dgm:prSet/>
      <dgm:spPr/>
      <dgm:t>
        <a:bodyPr/>
        <a:lstStyle/>
        <a:p>
          <a:endParaRPr lang="en-US"/>
        </a:p>
      </dgm:t>
    </dgm:pt>
    <dgm:pt modelId="{2E2305CB-D8D9-6A4F-A5B5-D8C3AF199D69}" type="pres">
      <dgm:prSet presAssocID="{53C1ACFC-865C-F24D-931D-22190B143729}" presName="Name0" presStyleCnt="0">
        <dgm:presLayoutVars>
          <dgm:dir/>
          <dgm:animLvl val="lvl"/>
          <dgm:resizeHandles val="exact"/>
        </dgm:presLayoutVars>
      </dgm:prSet>
      <dgm:spPr/>
    </dgm:pt>
    <dgm:pt modelId="{343ED578-4C65-1C4F-BD4F-AE457CD4E894}" type="pres">
      <dgm:prSet presAssocID="{8F051CBF-F159-C04F-B755-632D12ABEF30}" presName="linNode" presStyleCnt="0"/>
      <dgm:spPr/>
    </dgm:pt>
    <dgm:pt modelId="{08914125-317F-E842-8AA2-4DE1FFE19738}" type="pres">
      <dgm:prSet presAssocID="{8F051CBF-F159-C04F-B755-632D12ABEF30}" presName="parentText" presStyleLbl="node1" presStyleIdx="0" presStyleCnt="1" custLinFactNeighborY="1255">
        <dgm:presLayoutVars>
          <dgm:chMax val="1"/>
          <dgm:bulletEnabled val="1"/>
        </dgm:presLayoutVars>
      </dgm:prSet>
      <dgm:spPr/>
    </dgm:pt>
    <dgm:pt modelId="{EA165E33-C4B4-094A-B99F-FF45320F1505}" type="pres">
      <dgm:prSet presAssocID="{8F051CBF-F159-C04F-B755-632D12ABEF30}" presName="descendantText" presStyleLbl="alignAccFollowNode1" presStyleIdx="0" presStyleCnt="1">
        <dgm:presLayoutVars>
          <dgm:bulletEnabled val="1"/>
        </dgm:presLayoutVars>
      </dgm:prSet>
      <dgm:spPr/>
    </dgm:pt>
  </dgm:ptLst>
  <dgm:cxnLst>
    <dgm:cxn modelId="{0F959013-2D77-7341-85E5-B3376753F99B}" type="presOf" srcId="{8F051CBF-F159-C04F-B755-632D12ABEF30}" destId="{08914125-317F-E842-8AA2-4DE1FFE19738}" srcOrd="0" destOrd="0" presId="urn:microsoft.com/office/officeart/2005/8/layout/vList5"/>
    <dgm:cxn modelId="{13573634-2C7D-CC44-AC76-10AF69067A31}" srcId="{53C1ACFC-865C-F24D-931D-22190B143729}" destId="{8F051CBF-F159-C04F-B755-632D12ABEF30}" srcOrd="0" destOrd="0" parTransId="{65B5B76B-E98C-1F49-9406-96A7CB4AA652}" sibTransId="{24E776F6-F4C3-8140-A445-7E90895CF62F}"/>
    <dgm:cxn modelId="{F42A5182-1DDD-B24C-8105-741B9A46DB69}" srcId="{8F051CBF-F159-C04F-B755-632D12ABEF30}" destId="{22AF350E-76BE-B74E-84BD-84EBC141B7ED}" srcOrd="0" destOrd="0" parTransId="{15C477BF-FF53-B74F-83B6-F9CAE1A5B9E2}" sibTransId="{8ABE6A64-2EF3-8347-94EC-A97C1931409E}"/>
    <dgm:cxn modelId="{AE46A783-1E85-E444-B14D-B601399A2265}" type="presOf" srcId="{53C1ACFC-865C-F24D-931D-22190B143729}" destId="{2E2305CB-D8D9-6A4F-A5B5-D8C3AF199D69}" srcOrd="0" destOrd="0" presId="urn:microsoft.com/office/officeart/2005/8/layout/vList5"/>
    <dgm:cxn modelId="{4748B0B1-11A1-CA49-9DB2-252889107EC3}" type="presOf" srcId="{22AF350E-76BE-B74E-84BD-84EBC141B7ED}" destId="{EA165E33-C4B4-094A-B99F-FF45320F1505}" srcOrd="0" destOrd="0" presId="urn:microsoft.com/office/officeart/2005/8/layout/vList5"/>
    <dgm:cxn modelId="{44325FE1-5052-F04B-A76C-F09F824B091A}" type="presParOf" srcId="{2E2305CB-D8D9-6A4F-A5B5-D8C3AF199D69}" destId="{343ED578-4C65-1C4F-BD4F-AE457CD4E894}" srcOrd="0" destOrd="0" presId="urn:microsoft.com/office/officeart/2005/8/layout/vList5"/>
    <dgm:cxn modelId="{87992066-FFB8-6944-AF75-10471913C219}" type="presParOf" srcId="{343ED578-4C65-1C4F-BD4F-AE457CD4E894}" destId="{08914125-317F-E842-8AA2-4DE1FFE19738}" srcOrd="0" destOrd="0" presId="urn:microsoft.com/office/officeart/2005/8/layout/vList5"/>
    <dgm:cxn modelId="{EC9CC119-BCF9-654C-8EDE-6303C6621221}" type="presParOf" srcId="{343ED578-4C65-1C4F-BD4F-AE457CD4E894}" destId="{EA165E33-C4B4-094A-B99F-FF45320F1505}" srcOrd="1" destOrd="0" presId="urn:microsoft.com/office/officeart/2005/8/layout/vList5"/>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7ED7C-B6B3-D342-A9AA-733810E7C1AF}">
      <dsp:nvSpPr>
        <dsp:cNvPr id="0" name=""/>
        <dsp:cNvSpPr/>
      </dsp:nvSpPr>
      <dsp:spPr>
        <a:xfrm rot="5400000">
          <a:off x="-139092" y="140296"/>
          <a:ext cx="927282" cy="649097"/>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1</a:t>
          </a:r>
        </a:p>
      </dsp:txBody>
      <dsp:txXfrm rot="-5400000">
        <a:off x="1" y="325753"/>
        <a:ext cx="649097" cy="278185"/>
      </dsp:txXfrm>
    </dsp:sp>
    <dsp:sp modelId="{AB077972-D37F-EC47-B600-EA16B4A1B7A5}">
      <dsp:nvSpPr>
        <dsp:cNvPr id="0" name=""/>
        <dsp:cNvSpPr/>
      </dsp:nvSpPr>
      <dsp:spPr>
        <a:xfrm rot="5400000">
          <a:off x="3818590" y="-3059431"/>
          <a:ext cx="385020" cy="6724005"/>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Lato" panose="020F0502020204030203" pitchFamily="34" charset="0"/>
              <a:ea typeface="Lato" panose="020F0502020204030203" pitchFamily="34" charset="0"/>
              <a:cs typeface="Lato" panose="020F0502020204030203" pitchFamily="34" charset="0"/>
            </a:rPr>
            <a:t>P</a:t>
          </a:r>
          <a:r>
            <a:rPr lang="en-US" sz="1600" b="0" i="0" u="none" strike="noStrike" kern="1200" dirty="0">
              <a:effectLst/>
              <a:latin typeface="Lato" panose="020F0502020204030203" pitchFamily="34" charset="0"/>
              <a:ea typeface="Lato" panose="020F0502020204030203" pitchFamily="34" charset="0"/>
              <a:cs typeface="Lato" panose="020F0502020204030203" pitchFamily="34" charset="0"/>
            </a:rPr>
            <a:t>redicted rocket landing success rates in space exploration</a:t>
          </a:r>
          <a:endParaRPr lang="en-US" sz="1600" kern="1200" dirty="0">
            <a:latin typeface="Lato" panose="020F0502020204030203" pitchFamily="34" charset="0"/>
            <a:ea typeface="Lato" panose="020F0502020204030203" pitchFamily="34" charset="0"/>
            <a:cs typeface="Lato" panose="020F0502020204030203" pitchFamily="34" charset="0"/>
          </a:endParaRPr>
        </a:p>
      </dsp:txBody>
      <dsp:txXfrm rot="-5400000">
        <a:off x="649098" y="128856"/>
        <a:ext cx="6705210" cy="347430"/>
      </dsp:txXfrm>
    </dsp:sp>
    <dsp:sp modelId="{ACEEF1AB-055B-1A46-ADD6-2D8C00B8521F}">
      <dsp:nvSpPr>
        <dsp:cNvPr id="0" name=""/>
        <dsp:cNvSpPr/>
      </dsp:nvSpPr>
      <dsp:spPr>
        <a:xfrm rot="5400000">
          <a:off x="-139092" y="872849"/>
          <a:ext cx="927282" cy="649097"/>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2</a:t>
          </a:r>
        </a:p>
      </dsp:txBody>
      <dsp:txXfrm rot="-5400000">
        <a:off x="1" y="1058306"/>
        <a:ext cx="649097" cy="278185"/>
      </dsp:txXfrm>
    </dsp:sp>
    <dsp:sp modelId="{955097A7-7ED1-1A4F-A164-B4E98EDEB27F}">
      <dsp:nvSpPr>
        <dsp:cNvPr id="0" name=""/>
        <dsp:cNvSpPr/>
      </dsp:nvSpPr>
      <dsp:spPr>
        <a:xfrm rot="5400000">
          <a:off x="3818590" y="-2326878"/>
          <a:ext cx="385020" cy="6724005"/>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b="0" i="0" u="none" strike="noStrike" kern="1200" dirty="0">
              <a:effectLst/>
              <a:latin typeface="Lato" panose="020F0502020204030203" pitchFamily="34" charset="0"/>
              <a:ea typeface="Lato" panose="020F0502020204030203" pitchFamily="34" charset="0"/>
              <a:cs typeface="Lato" panose="020F0502020204030203" pitchFamily="34" charset="0"/>
            </a:rPr>
            <a:t>Explored factors impacting landing success</a:t>
          </a:r>
          <a:endParaRPr lang="en-US" sz="1600" kern="1200" dirty="0">
            <a:latin typeface="Lato" panose="020F0502020204030203" pitchFamily="34" charset="0"/>
            <a:ea typeface="Lato" panose="020F0502020204030203" pitchFamily="34" charset="0"/>
            <a:cs typeface="Lato" panose="020F0502020204030203" pitchFamily="34" charset="0"/>
          </a:endParaRPr>
        </a:p>
      </dsp:txBody>
      <dsp:txXfrm rot="-5400000">
        <a:off x="649098" y="861409"/>
        <a:ext cx="6705210" cy="347430"/>
      </dsp:txXfrm>
    </dsp:sp>
    <dsp:sp modelId="{80253937-6D35-7A4E-A1E4-065A4233D746}">
      <dsp:nvSpPr>
        <dsp:cNvPr id="0" name=""/>
        <dsp:cNvSpPr/>
      </dsp:nvSpPr>
      <dsp:spPr>
        <a:xfrm rot="5400000">
          <a:off x="-139092" y="1605402"/>
          <a:ext cx="927282" cy="649097"/>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3</a:t>
          </a:r>
        </a:p>
      </dsp:txBody>
      <dsp:txXfrm rot="-5400000">
        <a:off x="1" y="1790859"/>
        <a:ext cx="649097" cy="278185"/>
      </dsp:txXfrm>
    </dsp:sp>
    <dsp:sp modelId="{D28F971A-0FE4-DC4A-B6AA-C3A374975BA6}">
      <dsp:nvSpPr>
        <dsp:cNvPr id="0" name=""/>
        <dsp:cNvSpPr/>
      </dsp:nvSpPr>
      <dsp:spPr>
        <a:xfrm rot="5400000">
          <a:off x="3818590" y="-1594325"/>
          <a:ext cx="385020" cy="6724005"/>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b="0" i="0" u="none" strike="noStrike" kern="1200" dirty="0">
              <a:effectLst/>
              <a:latin typeface="Lato" panose="020F0502020204030203" pitchFamily="34" charset="0"/>
              <a:ea typeface="Lato" panose="020F0502020204030203" pitchFamily="34" charset="0"/>
              <a:cs typeface="Lato" panose="020F0502020204030203" pitchFamily="34" charset="0"/>
            </a:rPr>
            <a:t>Identified contributing factors and examined success rate trends</a:t>
          </a:r>
          <a:endParaRPr lang="en-US" sz="1600" kern="1200" dirty="0">
            <a:latin typeface="Lato" panose="020F0502020204030203" pitchFamily="34" charset="0"/>
            <a:ea typeface="Lato" panose="020F0502020204030203" pitchFamily="34" charset="0"/>
            <a:cs typeface="Lato" panose="020F0502020204030203" pitchFamily="34" charset="0"/>
          </a:endParaRPr>
        </a:p>
      </dsp:txBody>
      <dsp:txXfrm rot="-5400000">
        <a:off x="649098" y="1593962"/>
        <a:ext cx="6705210" cy="3474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67ED7C-B6B3-D342-A9AA-733810E7C1AF}">
      <dsp:nvSpPr>
        <dsp:cNvPr id="0" name=""/>
        <dsp:cNvSpPr/>
      </dsp:nvSpPr>
      <dsp:spPr>
        <a:xfrm rot="5400000">
          <a:off x="-139092" y="140296"/>
          <a:ext cx="927282" cy="649097"/>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4</a:t>
          </a:r>
        </a:p>
      </dsp:txBody>
      <dsp:txXfrm rot="-5400000">
        <a:off x="1" y="325753"/>
        <a:ext cx="649097" cy="278185"/>
      </dsp:txXfrm>
    </dsp:sp>
    <dsp:sp modelId="{AB077972-D37F-EC47-B600-EA16B4A1B7A5}">
      <dsp:nvSpPr>
        <dsp:cNvPr id="0" name=""/>
        <dsp:cNvSpPr/>
      </dsp:nvSpPr>
      <dsp:spPr>
        <a:xfrm rot="5400000">
          <a:off x="3818590" y="-3059431"/>
          <a:ext cx="385020" cy="6724005"/>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b="0" i="0" u="none" strike="noStrike" kern="1200" dirty="0">
              <a:effectLst/>
              <a:latin typeface="Lato" panose="020F0502020204030203" pitchFamily="34" charset="0"/>
              <a:ea typeface="Lato" panose="020F0502020204030203" pitchFamily="34" charset="0"/>
              <a:cs typeface="Lato" panose="020F0502020204030203" pitchFamily="34" charset="0"/>
            </a:rPr>
            <a:t>Determined best predictive model through binary classification</a:t>
          </a:r>
          <a:endParaRPr lang="en-US" sz="1600" kern="1200" dirty="0">
            <a:latin typeface="Lato" panose="020F0502020204030203" pitchFamily="34" charset="0"/>
            <a:ea typeface="Lato" panose="020F0502020204030203" pitchFamily="34" charset="0"/>
            <a:cs typeface="Lato" panose="020F0502020204030203" pitchFamily="34" charset="0"/>
          </a:endParaRPr>
        </a:p>
      </dsp:txBody>
      <dsp:txXfrm rot="-5400000">
        <a:off x="649098" y="128856"/>
        <a:ext cx="6705210" cy="347430"/>
      </dsp:txXfrm>
    </dsp:sp>
    <dsp:sp modelId="{ACEEF1AB-055B-1A46-ADD6-2D8C00B8521F}">
      <dsp:nvSpPr>
        <dsp:cNvPr id="0" name=""/>
        <dsp:cNvSpPr/>
      </dsp:nvSpPr>
      <dsp:spPr>
        <a:xfrm rot="5400000">
          <a:off x="-139092" y="872849"/>
          <a:ext cx="927282" cy="649097"/>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5</a:t>
          </a:r>
        </a:p>
      </dsp:txBody>
      <dsp:txXfrm rot="-5400000">
        <a:off x="1" y="1058306"/>
        <a:ext cx="649097" cy="278185"/>
      </dsp:txXfrm>
    </dsp:sp>
    <dsp:sp modelId="{955097A7-7ED1-1A4F-A164-B4E98EDEB27F}">
      <dsp:nvSpPr>
        <dsp:cNvPr id="0" name=""/>
        <dsp:cNvSpPr/>
      </dsp:nvSpPr>
      <dsp:spPr>
        <a:xfrm rot="5400000">
          <a:off x="3818590" y="-2326878"/>
          <a:ext cx="385020" cy="6724005"/>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latin typeface="Lato" panose="020F0502020204030203" pitchFamily="34" charset="0"/>
              <a:ea typeface="Lato" panose="020F0502020204030203" pitchFamily="34" charset="0"/>
              <a:cs typeface="Lato" panose="020F0502020204030203" pitchFamily="34" charset="0"/>
            </a:rPr>
            <a:t>I</a:t>
          </a:r>
          <a:r>
            <a:rPr lang="en-US" sz="1600" b="0" i="0" u="none" strike="noStrike" kern="1200" dirty="0">
              <a:effectLst/>
              <a:latin typeface="Lato" panose="020F0502020204030203" pitchFamily="34" charset="0"/>
              <a:ea typeface="Lato" panose="020F0502020204030203" pitchFamily="34" charset="0"/>
              <a:cs typeface="Lato" panose="020F0502020204030203" pitchFamily="34" charset="0"/>
            </a:rPr>
            <a:t>mprove space exploration efficiency and contribute to cost-effectiveness</a:t>
          </a:r>
          <a:endParaRPr lang="en-US" sz="1600" kern="1200" dirty="0">
            <a:latin typeface="Lato" panose="020F0502020204030203" pitchFamily="34" charset="0"/>
            <a:ea typeface="Lato" panose="020F0502020204030203" pitchFamily="34" charset="0"/>
            <a:cs typeface="Lato" panose="020F0502020204030203" pitchFamily="34" charset="0"/>
          </a:endParaRPr>
        </a:p>
      </dsp:txBody>
      <dsp:txXfrm rot="-5400000">
        <a:off x="649098" y="861409"/>
        <a:ext cx="6705210" cy="347430"/>
      </dsp:txXfrm>
    </dsp:sp>
    <dsp:sp modelId="{80253937-6D35-7A4E-A1E4-065A4233D746}">
      <dsp:nvSpPr>
        <dsp:cNvPr id="0" name=""/>
        <dsp:cNvSpPr/>
      </dsp:nvSpPr>
      <dsp:spPr>
        <a:xfrm rot="5400000">
          <a:off x="-139092" y="1605402"/>
          <a:ext cx="927282" cy="649097"/>
        </a:xfrm>
        <a:prstGeom prst="chevron">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6</a:t>
          </a:r>
        </a:p>
      </dsp:txBody>
      <dsp:txXfrm rot="-5400000">
        <a:off x="1" y="1790859"/>
        <a:ext cx="649097" cy="278185"/>
      </dsp:txXfrm>
    </dsp:sp>
    <dsp:sp modelId="{D28F971A-0FE4-DC4A-B6AA-C3A374975BA6}">
      <dsp:nvSpPr>
        <dsp:cNvPr id="0" name=""/>
        <dsp:cNvSpPr/>
      </dsp:nvSpPr>
      <dsp:spPr>
        <a:xfrm rot="5400000">
          <a:off x="3818590" y="-1594325"/>
          <a:ext cx="385020" cy="6724005"/>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b="0" i="0" u="none" strike="noStrike" kern="1200" dirty="0">
              <a:effectLst/>
              <a:latin typeface="Lato" panose="020F0502020204030203" pitchFamily="34" charset="0"/>
              <a:ea typeface="Lato" panose="020F0502020204030203" pitchFamily="34" charset="0"/>
              <a:cs typeface="Lato" panose="020F0502020204030203" pitchFamily="34" charset="0"/>
            </a:rPr>
            <a:t>Our work supports scientific community's push for expansion</a:t>
          </a:r>
          <a:endParaRPr lang="en-US" sz="1600" kern="1200" dirty="0">
            <a:latin typeface="Lato" panose="020F0502020204030203" pitchFamily="34" charset="0"/>
            <a:ea typeface="Lato" panose="020F0502020204030203" pitchFamily="34" charset="0"/>
            <a:cs typeface="Lato" panose="020F0502020204030203" pitchFamily="34" charset="0"/>
          </a:endParaRPr>
        </a:p>
      </dsp:txBody>
      <dsp:txXfrm rot="-5400000">
        <a:off x="649098" y="1593962"/>
        <a:ext cx="6705210" cy="3474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BAA967-08BB-E845-9CBE-B518C5BE3CF6}">
      <dsp:nvSpPr>
        <dsp:cNvPr id="0" name=""/>
        <dsp:cNvSpPr/>
      </dsp:nvSpPr>
      <dsp:spPr>
        <a:xfrm rot="5400000">
          <a:off x="568073" y="1204913"/>
          <a:ext cx="703985" cy="801463"/>
        </a:xfrm>
        <a:prstGeom prst="bentUpArrow">
          <a:avLst>
            <a:gd name="adj1" fmla="val 32840"/>
            <a:gd name="adj2" fmla="val 25000"/>
            <a:gd name="adj3" fmla="val 35780"/>
          </a:avLst>
        </a:prstGeom>
        <a:solidFill>
          <a:schemeClr val="bg1">
            <a:lumMod val="8500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FB691ABE-98EE-B344-85CD-2A1E507BBEA6}">
      <dsp:nvSpPr>
        <dsp:cNvPr id="0" name=""/>
        <dsp:cNvSpPr/>
      </dsp:nvSpPr>
      <dsp:spPr>
        <a:xfrm>
          <a:off x="3253" y="424531"/>
          <a:ext cx="2531843" cy="829530"/>
        </a:xfrm>
        <a:prstGeom prst="roundRect">
          <a:avLst>
            <a:gd name="adj" fmla="val 16670"/>
          </a:avLst>
        </a:prstGeom>
        <a:solidFill>
          <a:schemeClr val="tx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Retrieving response from API endpoint</a:t>
          </a:r>
          <a:endParaRPr lang="en-US" sz="1400" kern="1200" dirty="0">
            <a:latin typeface="Lato" panose="020F0502020204030203" pitchFamily="34" charset="0"/>
            <a:ea typeface="Lato" panose="020F0502020204030203" pitchFamily="34" charset="0"/>
            <a:cs typeface="Lato" panose="020F0502020204030203" pitchFamily="34" charset="0"/>
          </a:endParaRPr>
        </a:p>
      </dsp:txBody>
      <dsp:txXfrm>
        <a:off x="43755" y="465033"/>
        <a:ext cx="2450839" cy="748526"/>
      </dsp:txXfrm>
    </dsp:sp>
    <dsp:sp modelId="{2A38EE1D-3038-1E4A-8E5A-383AA07A331F}">
      <dsp:nvSpPr>
        <dsp:cNvPr id="0" name=""/>
        <dsp:cNvSpPr/>
      </dsp:nvSpPr>
      <dsp:spPr>
        <a:xfrm>
          <a:off x="1861724" y="503645"/>
          <a:ext cx="861927" cy="670462"/>
        </a:xfrm>
        <a:prstGeom prst="rect">
          <a:avLst/>
        </a:prstGeom>
        <a:noFill/>
        <a:ln>
          <a:noFill/>
        </a:ln>
        <a:effectLst/>
      </dsp:spPr>
      <dsp:style>
        <a:lnRef idx="0">
          <a:scrgbClr r="0" g="0" b="0"/>
        </a:lnRef>
        <a:fillRef idx="0">
          <a:scrgbClr r="0" g="0" b="0"/>
        </a:fillRef>
        <a:effectRef idx="0">
          <a:scrgbClr r="0" g="0" b="0"/>
        </a:effectRef>
        <a:fontRef idx="minor"/>
      </dsp:style>
    </dsp:sp>
    <dsp:sp modelId="{D08E9726-26AE-C348-98F2-78B3C5884E78}">
      <dsp:nvSpPr>
        <dsp:cNvPr id="0" name=""/>
        <dsp:cNvSpPr/>
      </dsp:nvSpPr>
      <dsp:spPr>
        <a:xfrm rot="5400000">
          <a:off x="1873864" y="2136749"/>
          <a:ext cx="703985" cy="801463"/>
        </a:xfrm>
        <a:prstGeom prst="bentUpArrow">
          <a:avLst>
            <a:gd name="adj1" fmla="val 32840"/>
            <a:gd name="adj2" fmla="val 25000"/>
            <a:gd name="adj3" fmla="val 35780"/>
          </a:avLst>
        </a:prstGeom>
        <a:solidFill>
          <a:schemeClr val="bg1">
            <a:lumMod val="8500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A48D8A63-A1F8-FF43-98DD-7CE1C8324A81}">
      <dsp:nvSpPr>
        <dsp:cNvPr id="0" name=""/>
        <dsp:cNvSpPr/>
      </dsp:nvSpPr>
      <dsp:spPr>
        <a:xfrm>
          <a:off x="1309044" y="1356367"/>
          <a:ext cx="2531843" cy="829530"/>
        </a:xfrm>
        <a:prstGeom prst="roundRect">
          <a:avLst>
            <a:gd name="adj" fmla="val 16670"/>
          </a:avLst>
        </a:prstGeom>
        <a:solidFill>
          <a:schemeClr val="tx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Parsing response to JSON format</a:t>
          </a:r>
          <a:endParaRPr lang="en-US" sz="1400" kern="1200" dirty="0">
            <a:latin typeface="Lato" panose="020F0502020204030203" pitchFamily="34" charset="0"/>
            <a:ea typeface="Lato" panose="020F0502020204030203" pitchFamily="34" charset="0"/>
            <a:cs typeface="Lato" panose="020F0502020204030203" pitchFamily="34" charset="0"/>
          </a:endParaRPr>
        </a:p>
      </dsp:txBody>
      <dsp:txXfrm>
        <a:off x="1349546" y="1396869"/>
        <a:ext cx="2450839" cy="748526"/>
      </dsp:txXfrm>
    </dsp:sp>
    <dsp:sp modelId="{783D0C22-3DB8-4543-934F-11640140ACC4}">
      <dsp:nvSpPr>
        <dsp:cNvPr id="0" name=""/>
        <dsp:cNvSpPr/>
      </dsp:nvSpPr>
      <dsp:spPr>
        <a:xfrm>
          <a:off x="3167515" y="1435481"/>
          <a:ext cx="861927" cy="670462"/>
        </a:xfrm>
        <a:prstGeom prst="rect">
          <a:avLst/>
        </a:prstGeom>
        <a:noFill/>
        <a:ln>
          <a:noFill/>
        </a:ln>
        <a:effectLst/>
      </dsp:spPr>
      <dsp:style>
        <a:lnRef idx="0">
          <a:scrgbClr r="0" g="0" b="0"/>
        </a:lnRef>
        <a:fillRef idx="0">
          <a:scrgbClr r="0" g="0" b="0"/>
        </a:fillRef>
        <a:effectRef idx="0">
          <a:scrgbClr r="0" g="0" b="0"/>
        </a:effectRef>
        <a:fontRef idx="minor"/>
      </dsp:style>
    </dsp:sp>
    <dsp:sp modelId="{82F02FC4-2C78-5E41-85B8-6ED3FB8317E1}">
      <dsp:nvSpPr>
        <dsp:cNvPr id="0" name=""/>
        <dsp:cNvSpPr/>
      </dsp:nvSpPr>
      <dsp:spPr>
        <a:xfrm rot="5400000">
          <a:off x="3179654" y="3068585"/>
          <a:ext cx="703985" cy="801463"/>
        </a:xfrm>
        <a:prstGeom prst="bentUpArrow">
          <a:avLst>
            <a:gd name="adj1" fmla="val 32840"/>
            <a:gd name="adj2" fmla="val 25000"/>
            <a:gd name="adj3" fmla="val 35780"/>
          </a:avLst>
        </a:prstGeom>
        <a:solidFill>
          <a:schemeClr val="bg1">
            <a:lumMod val="8500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82EAC793-19CB-2A4B-96C9-33B1567F547C}">
      <dsp:nvSpPr>
        <dsp:cNvPr id="0" name=""/>
        <dsp:cNvSpPr/>
      </dsp:nvSpPr>
      <dsp:spPr>
        <a:xfrm>
          <a:off x="2614835" y="2288202"/>
          <a:ext cx="2531843" cy="829530"/>
        </a:xfrm>
        <a:prstGeom prst="roundRect">
          <a:avLst>
            <a:gd name="adj" fmla="val 16670"/>
          </a:avLst>
        </a:prstGeom>
        <a:solidFill>
          <a:schemeClr val="tx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Applying customized data cleaning functions</a:t>
          </a:r>
          <a:endParaRPr lang="en-US" sz="1400" kern="1200" dirty="0">
            <a:latin typeface="Lato" panose="020F0502020204030203" pitchFamily="34" charset="0"/>
            <a:ea typeface="Lato" panose="020F0502020204030203" pitchFamily="34" charset="0"/>
            <a:cs typeface="Lato" panose="020F0502020204030203" pitchFamily="34" charset="0"/>
          </a:endParaRPr>
        </a:p>
      </dsp:txBody>
      <dsp:txXfrm>
        <a:off x="2655337" y="2328704"/>
        <a:ext cx="2450839" cy="748526"/>
      </dsp:txXfrm>
    </dsp:sp>
    <dsp:sp modelId="{BEF18EA3-FA57-C749-98AF-1DE90FA3828F}">
      <dsp:nvSpPr>
        <dsp:cNvPr id="0" name=""/>
        <dsp:cNvSpPr/>
      </dsp:nvSpPr>
      <dsp:spPr>
        <a:xfrm>
          <a:off x="4473305" y="2367317"/>
          <a:ext cx="861927" cy="670462"/>
        </a:xfrm>
        <a:prstGeom prst="rect">
          <a:avLst/>
        </a:prstGeom>
        <a:noFill/>
        <a:ln>
          <a:noFill/>
        </a:ln>
        <a:effectLst/>
      </dsp:spPr>
      <dsp:style>
        <a:lnRef idx="0">
          <a:scrgbClr r="0" g="0" b="0"/>
        </a:lnRef>
        <a:fillRef idx="0">
          <a:scrgbClr r="0" g="0" b="0"/>
        </a:fillRef>
        <a:effectRef idx="0">
          <a:scrgbClr r="0" g="0" b="0"/>
        </a:effectRef>
        <a:fontRef idx="minor"/>
      </dsp:style>
    </dsp:sp>
    <dsp:sp modelId="{034EEACE-8D42-8C48-AD82-07F2561BE098}">
      <dsp:nvSpPr>
        <dsp:cNvPr id="0" name=""/>
        <dsp:cNvSpPr/>
      </dsp:nvSpPr>
      <dsp:spPr>
        <a:xfrm rot="5400000">
          <a:off x="4485445" y="4000421"/>
          <a:ext cx="703985" cy="801463"/>
        </a:xfrm>
        <a:prstGeom prst="bentUpArrow">
          <a:avLst>
            <a:gd name="adj1" fmla="val 32840"/>
            <a:gd name="adj2" fmla="val 25000"/>
            <a:gd name="adj3" fmla="val 35780"/>
          </a:avLst>
        </a:prstGeom>
        <a:solidFill>
          <a:schemeClr val="bg1">
            <a:lumMod val="85000"/>
          </a:schemeClr>
        </a:solidFill>
        <a:ln>
          <a:noFill/>
        </a:ln>
        <a:effectLst/>
        <a:sp3d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9C2C39BE-710D-C24E-B879-FF03823ABB86}">
      <dsp:nvSpPr>
        <dsp:cNvPr id="0" name=""/>
        <dsp:cNvSpPr/>
      </dsp:nvSpPr>
      <dsp:spPr>
        <a:xfrm>
          <a:off x="3920626" y="3220038"/>
          <a:ext cx="2531843" cy="829530"/>
        </a:xfrm>
        <a:prstGeom prst="roundRect">
          <a:avLst>
            <a:gd name="adj" fmla="val 16670"/>
          </a:avLst>
        </a:prstGeom>
        <a:solidFill>
          <a:schemeClr val="tx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Converting list to dictionary and then to data frame</a:t>
          </a:r>
          <a:endParaRPr lang="en-US" sz="1400" kern="1200" dirty="0">
            <a:latin typeface="Lato" panose="020F0502020204030203" pitchFamily="34" charset="0"/>
            <a:ea typeface="Lato" panose="020F0502020204030203" pitchFamily="34" charset="0"/>
            <a:cs typeface="Lato" panose="020F0502020204030203" pitchFamily="34" charset="0"/>
          </a:endParaRPr>
        </a:p>
      </dsp:txBody>
      <dsp:txXfrm>
        <a:off x="3961128" y="3260540"/>
        <a:ext cx="2450839" cy="748526"/>
      </dsp:txXfrm>
    </dsp:sp>
    <dsp:sp modelId="{0604104D-7EAF-214D-BC32-B2194D9CAAE5}">
      <dsp:nvSpPr>
        <dsp:cNvPr id="0" name=""/>
        <dsp:cNvSpPr/>
      </dsp:nvSpPr>
      <dsp:spPr>
        <a:xfrm>
          <a:off x="5779096" y="3299153"/>
          <a:ext cx="861927" cy="670462"/>
        </a:xfrm>
        <a:prstGeom prst="rect">
          <a:avLst/>
        </a:prstGeom>
        <a:noFill/>
        <a:ln>
          <a:noFill/>
        </a:ln>
        <a:effectLst/>
      </dsp:spPr>
      <dsp:style>
        <a:lnRef idx="0">
          <a:scrgbClr r="0" g="0" b="0"/>
        </a:lnRef>
        <a:fillRef idx="0">
          <a:scrgbClr r="0" g="0" b="0"/>
        </a:fillRef>
        <a:effectRef idx="0">
          <a:scrgbClr r="0" g="0" b="0"/>
        </a:effectRef>
        <a:fontRef idx="minor"/>
      </dsp:style>
    </dsp:sp>
    <dsp:sp modelId="{39C7BE8B-A7BE-6549-857B-EAD5C439F45F}">
      <dsp:nvSpPr>
        <dsp:cNvPr id="0" name=""/>
        <dsp:cNvSpPr/>
      </dsp:nvSpPr>
      <dsp:spPr>
        <a:xfrm>
          <a:off x="5226417" y="4151874"/>
          <a:ext cx="2531843" cy="829530"/>
        </a:xfrm>
        <a:prstGeom prst="roundRect">
          <a:avLst>
            <a:gd name="adj" fmla="val 16670"/>
          </a:avLst>
        </a:prstGeom>
        <a:solidFill>
          <a:schemeClr val="tx1"/>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u="none" kern="1200" dirty="0">
              <a:latin typeface="Lato" panose="020F0502020204030203" pitchFamily="34" charset="0"/>
              <a:ea typeface="Lato" panose="020F0502020204030203" pitchFamily="34" charset="0"/>
              <a:cs typeface="Lato" panose="020F0502020204030203" pitchFamily="34" charset="0"/>
            </a:rPr>
            <a:t>Filtering data frame and exporting it to a flat file format (e.g., .csv)</a:t>
          </a:r>
          <a:endParaRPr lang="en-US" sz="1400" kern="1200" dirty="0">
            <a:latin typeface="Lato" panose="020F0502020204030203" pitchFamily="34" charset="0"/>
            <a:ea typeface="Lato" panose="020F0502020204030203" pitchFamily="34" charset="0"/>
            <a:cs typeface="Lato" panose="020F0502020204030203" pitchFamily="34" charset="0"/>
          </a:endParaRPr>
        </a:p>
      </dsp:txBody>
      <dsp:txXfrm>
        <a:off x="5266919" y="4192376"/>
        <a:ext cx="2450839" cy="7485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C4140-47A9-9B41-95D3-F77C0F61A0DA}">
      <dsp:nvSpPr>
        <dsp:cNvPr id="0" name=""/>
        <dsp:cNvSpPr/>
      </dsp:nvSpPr>
      <dsp:spPr>
        <a:xfrm rot="5400000">
          <a:off x="-111016" y="115991"/>
          <a:ext cx="740109" cy="518076"/>
        </a:xfrm>
        <a:prstGeom prst="chevron">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rot="-5400000">
        <a:off x="1" y="264012"/>
        <a:ext cx="518076" cy="222033"/>
      </dsp:txXfrm>
    </dsp:sp>
    <dsp:sp modelId="{A5B48C57-A04D-9946-847C-B42F19819BCE}">
      <dsp:nvSpPr>
        <dsp:cNvPr id="0" name=""/>
        <dsp:cNvSpPr/>
      </dsp:nvSpPr>
      <dsp:spPr>
        <a:xfrm rot="5400000">
          <a:off x="2956985" y="-2374569"/>
          <a:ext cx="481071" cy="5358889"/>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Retrieving HTML response from server</a:t>
          </a:r>
          <a:endParaRPr lang="en-US" sz="14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77850">
            <a:lnSpc>
              <a:spcPct val="90000"/>
            </a:lnSpc>
            <a:spcBef>
              <a:spcPct val="0"/>
            </a:spcBef>
            <a:spcAft>
              <a:spcPct val="15000"/>
            </a:spcAft>
            <a:buChar char="•"/>
          </a:pPr>
          <a:endParaRPr lang="en-US" sz="1300" kern="1200" dirty="0"/>
        </a:p>
      </dsp:txBody>
      <dsp:txXfrm rot="-5400000">
        <a:off x="518076" y="87824"/>
        <a:ext cx="5335405" cy="434103"/>
      </dsp:txXfrm>
    </dsp:sp>
    <dsp:sp modelId="{C0933875-2A9D-6346-9F03-3A7871568039}">
      <dsp:nvSpPr>
        <dsp:cNvPr id="0" name=""/>
        <dsp:cNvSpPr/>
      </dsp:nvSpPr>
      <dsp:spPr>
        <a:xfrm rot="5400000">
          <a:off x="-111016" y="782935"/>
          <a:ext cx="740109" cy="518076"/>
        </a:xfrm>
        <a:prstGeom prst="chevron">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rot="-5400000">
        <a:off x="1" y="930956"/>
        <a:ext cx="518076" cy="222033"/>
      </dsp:txXfrm>
    </dsp:sp>
    <dsp:sp modelId="{9F00A984-A988-1247-9F13-7F8CB2A570E4}">
      <dsp:nvSpPr>
        <dsp:cNvPr id="0" name=""/>
        <dsp:cNvSpPr/>
      </dsp:nvSpPr>
      <dsp:spPr>
        <a:xfrm rot="5400000">
          <a:off x="2956985" y="-1766990"/>
          <a:ext cx="481071" cy="5358889"/>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Instantiating a </a:t>
          </a:r>
          <a:r>
            <a:rPr lang="en-US" sz="1400" b="0" i="0" u="none" kern="1200" dirty="0" err="1">
              <a:latin typeface="Lato" panose="020F0502020204030203" pitchFamily="34" charset="0"/>
              <a:ea typeface="Lato" panose="020F0502020204030203" pitchFamily="34" charset="0"/>
              <a:cs typeface="Lato" panose="020F0502020204030203" pitchFamily="34" charset="0"/>
            </a:rPr>
            <a:t>BeautifulSoup</a:t>
          </a:r>
          <a:r>
            <a:rPr lang="en-US" sz="1400" b="0" i="0" u="none" kern="1200" dirty="0">
              <a:latin typeface="Lato" panose="020F0502020204030203" pitchFamily="34" charset="0"/>
              <a:ea typeface="Lato" panose="020F0502020204030203" pitchFamily="34" charset="0"/>
              <a:cs typeface="Lato" panose="020F0502020204030203" pitchFamily="34" charset="0"/>
            </a:rPr>
            <a:t> object to parse the HTML response</a:t>
          </a:r>
          <a:endParaRPr lang="en-US" sz="14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77850">
            <a:lnSpc>
              <a:spcPct val="90000"/>
            </a:lnSpc>
            <a:spcBef>
              <a:spcPct val="0"/>
            </a:spcBef>
            <a:spcAft>
              <a:spcPct val="15000"/>
            </a:spcAft>
            <a:buChar char="•"/>
          </a:pPr>
          <a:endParaRPr lang="en-US" sz="1300" kern="1200" dirty="0"/>
        </a:p>
      </dsp:txBody>
      <dsp:txXfrm rot="-5400000">
        <a:off x="518076" y="695403"/>
        <a:ext cx="5335405" cy="434103"/>
      </dsp:txXfrm>
    </dsp:sp>
    <dsp:sp modelId="{000102D3-F81D-A24A-BF22-4630E6F47841}">
      <dsp:nvSpPr>
        <dsp:cNvPr id="0" name=""/>
        <dsp:cNvSpPr/>
      </dsp:nvSpPr>
      <dsp:spPr>
        <a:xfrm rot="5400000">
          <a:off x="-111016" y="1449879"/>
          <a:ext cx="740109" cy="518076"/>
        </a:xfrm>
        <a:prstGeom prst="chevron">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rot="-5400000">
        <a:off x="1" y="1597900"/>
        <a:ext cx="518076" cy="222033"/>
      </dsp:txXfrm>
    </dsp:sp>
    <dsp:sp modelId="{573E712F-3642-394F-8118-1E4613418C4B}">
      <dsp:nvSpPr>
        <dsp:cNvPr id="0" name=""/>
        <dsp:cNvSpPr/>
      </dsp:nvSpPr>
      <dsp:spPr>
        <a:xfrm rot="5400000">
          <a:off x="2956985" y="-1100046"/>
          <a:ext cx="481071" cy="5358889"/>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Locating tables within the HTML response</a:t>
          </a:r>
          <a:endParaRPr lang="en-US" sz="14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77850">
            <a:lnSpc>
              <a:spcPct val="90000"/>
            </a:lnSpc>
            <a:spcBef>
              <a:spcPct val="0"/>
            </a:spcBef>
            <a:spcAft>
              <a:spcPct val="15000"/>
            </a:spcAft>
            <a:buChar char="•"/>
          </a:pPr>
          <a:endParaRPr lang="en-US" sz="1300" kern="1200" dirty="0"/>
        </a:p>
      </dsp:txBody>
      <dsp:txXfrm rot="-5400000">
        <a:off x="518076" y="1362347"/>
        <a:ext cx="5335405" cy="434103"/>
      </dsp:txXfrm>
    </dsp:sp>
    <dsp:sp modelId="{36E5BB3E-70C3-2342-9F4F-05361B65F17E}">
      <dsp:nvSpPr>
        <dsp:cNvPr id="0" name=""/>
        <dsp:cNvSpPr/>
      </dsp:nvSpPr>
      <dsp:spPr>
        <a:xfrm rot="5400000">
          <a:off x="-111016" y="2116823"/>
          <a:ext cx="740109" cy="518076"/>
        </a:xfrm>
        <a:prstGeom prst="chevron">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rot="-5400000">
        <a:off x="1" y="2264844"/>
        <a:ext cx="518076" cy="222033"/>
      </dsp:txXfrm>
    </dsp:sp>
    <dsp:sp modelId="{D0107BF0-70D1-754F-9F59-4251F44D77C5}">
      <dsp:nvSpPr>
        <dsp:cNvPr id="0" name=""/>
        <dsp:cNvSpPr/>
      </dsp:nvSpPr>
      <dsp:spPr>
        <a:xfrm rot="5400000">
          <a:off x="2956985" y="-433102"/>
          <a:ext cx="481071" cy="5358889"/>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Extracting column names from the table headers</a:t>
          </a:r>
          <a:endParaRPr lang="en-US" sz="14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77850">
            <a:lnSpc>
              <a:spcPct val="90000"/>
            </a:lnSpc>
            <a:spcBef>
              <a:spcPct val="0"/>
            </a:spcBef>
            <a:spcAft>
              <a:spcPct val="15000"/>
            </a:spcAft>
            <a:buChar char="•"/>
          </a:pPr>
          <a:endParaRPr lang="en-US" sz="1300" kern="1200" dirty="0"/>
        </a:p>
      </dsp:txBody>
      <dsp:txXfrm rot="-5400000">
        <a:off x="518076" y="2029291"/>
        <a:ext cx="5335405" cy="434103"/>
      </dsp:txXfrm>
    </dsp:sp>
    <dsp:sp modelId="{361ADC04-82C3-904F-8C4D-9ECFF4376EF8}">
      <dsp:nvSpPr>
        <dsp:cNvPr id="0" name=""/>
        <dsp:cNvSpPr/>
      </dsp:nvSpPr>
      <dsp:spPr>
        <a:xfrm rot="5400000">
          <a:off x="-111016" y="2783766"/>
          <a:ext cx="740109" cy="518076"/>
        </a:xfrm>
        <a:prstGeom prst="chevron">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5</a:t>
          </a:r>
        </a:p>
      </dsp:txBody>
      <dsp:txXfrm rot="-5400000">
        <a:off x="1" y="2931787"/>
        <a:ext cx="518076" cy="222033"/>
      </dsp:txXfrm>
    </dsp:sp>
    <dsp:sp modelId="{25A00305-4AEC-F54D-8B16-E609EF6874EA}">
      <dsp:nvSpPr>
        <dsp:cNvPr id="0" name=""/>
        <dsp:cNvSpPr/>
      </dsp:nvSpPr>
      <dsp:spPr>
        <a:xfrm rot="5400000">
          <a:off x="2956985" y="233841"/>
          <a:ext cx="481071" cy="5358889"/>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Creating a dictionary object to hold the table data</a:t>
          </a:r>
          <a:endParaRPr lang="en-US" sz="14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77850">
            <a:lnSpc>
              <a:spcPct val="90000"/>
            </a:lnSpc>
            <a:spcBef>
              <a:spcPct val="0"/>
            </a:spcBef>
            <a:spcAft>
              <a:spcPct val="15000"/>
            </a:spcAft>
            <a:buChar char="•"/>
          </a:pPr>
          <a:endParaRPr lang="en-US" sz="1300" kern="1200" dirty="0"/>
        </a:p>
      </dsp:txBody>
      <dsp:txXfrm rot="-5400000">
        <a:off x="518076" y="2696234"/>
        <a:ext cx="5335405" cy="434103"/>
      </dsp:txXfrm>
    </dsp:sp>
    <dsp:sp modelId="{1C1F6DF1-D573-0D47-B0A0-FF73265C972C}">
      <dsp:nvSpPr>
        <dsp:cNvPr id="0" name=""/>
        <dsp:cNvSpPr/>
      </dsp:nvSpPr>
      <dsp:spPr>
        <a:xfrm rot="5400000">
          <a:off x="-111016" y="3450710"/>
          <a:ext cx="740109" cy="518076"/>
        </a:xfrm>
        <a:prstGeom prst="chevron">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6</a:t>
          </a:r>
        </a:p>
      </dsp:txBody>
      <dsp:txXfrm rot="-5400000">
        <a:off x="1" y="3598731"/>
        <a:ext cx="518076" cy="222033"/>
      </dsp:txXfrm>
    </dsp:sp>
    <dsp:sp modelId="{3DED5A90-357A-754B-9052-2210B6EF4516}">
      <dsp:nvSpPr>
        <dsp:cNvPr id="0" name=""/>
        <dsp:cNvSpPr/>
      </dsp:nvSpPr>
      <dsp:spPr>
        <a:xfrm rot="5400000">
          <a:off x="2956985" y="900785"/>
          <a:ext cx="481071" cy="5358889"/>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Appending data rows to their respective dictionary keys</a:t>
          </a:r>
          <a:endParaRPr lang="en-US" sz="14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77850">
            <a:lnSpc>
              <a:spcPct val="90000"/>
            </a:lnSpc>
            <a:spcBef>
              <a:spcPct val="0"/>
            </a:spcBef>
            <a:spcAft>
              <a:spcPct val="15000"/>
            </a:spcAft>
            <a:buChar char="•"/>
          </a:pPr>
          <a:endParaRPr lang="en-US" sz="1300" kern="1200" dirty="0"/>
        </a:p>
      </dsp:txBody>
      <dsp:txXfrm rot="-5400000">
        <a:off x="518076" y="3363178"/>
        <a:ext cx="5335405" cy="434103"/>
      </dsp:txXfrm>
    </dsp:sp>
    <dsp:sp modelId="{C59AD92B-4C20-5944-887A-A20278107913}">
      <dsp:nvSpPr>
        <dsp:cNvPr id="0" name=""/>
        <dsp:cNvSpPr/>
      </dsp:nvSpPr>
      <dsp:spPr>
        <a:xfrm rot="5400000">
          <a:off x="-111016" y="4117654"/>
          <a:ext cx="740109" cy="518076"/>
        </a:xfrm>
        <a:prstGeom prst="chevron">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7</a:t>
          </a:r>
        </a:p>
      </dsp:txBody>
      <dsp:txXfrm rot="-5400000">
        <a:off x="1" y="4265675"/>
        <a:ext cx="518076" cy="222033"/>
      </dsp:txXfrm>
    </dsp:sp>
    <dsp:sp modelId="{38D9A067-74CC-2545-B5A6-2F230053757A}">
      <dsp:nvSpPr>
        <dsp:cNvPr id="0" name=""/>
        <dsp:cNvSpPr/>
      </dsp:nvSpPr>
      <dsp:spPr>
        <a:xfrm rot="5400000">
          <a:off x="2956985" y="1567729"/>
          <a:ext cx="481071" cy="5358889"/>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Converting the dictionary object to a pandas data frame</a:t>
          </a:r>
          <a:endParaRPr lang="en-US" sz="14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577850">
            <a:lnSpc>
              <a:spcPct val="90000"/>
            </a:lnSpc>
            <a:spcBef>
              <a:spcPct val="0"/>
            </a:spcBef>
            <a:spcAft>
              <a:spcPct val="15000"/>
            </a:spcAft>
            <a:buChar char="•"/>
          </a:pPr>
          <a:endParaRPr lang="en-US" sz="1300" kern="1200" dirty="0"/>
        </a:p>
      </dsp:txBody>
      <dsp:txXfrm rot="-5400000">
        <a:off x="518076" y="4030122"/>
        <a:ext cx="5335405" cy="434103"/>
      </dsp:txXfrm>
    </dsp:sp>
    <dsp:sp modelId="{AA201CC7-1CDB-6E4C-972B-BE89EE3270FA}">
      <dsp:nvSpPr>
        <dsp:cNvPr id="0" name=""/>
        <dsp:cNvSpPr/>
      </dsp:nvSpPr>
      <dsp:spPr>
        <a:xfrm rot="5400000">
          <a:off x="-111016" y="4784598"/>
          <a:ext cx="740109" cy="518076"/>
        </a:xfrm>
        <a:prstGeom prst="chevron">
          <a:avLst/>
        </a:prstGeom>
        <a:solidFill>
          <a:schemeClr val="bg1">
            <a:lumMod val="7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8</a:t>
          </a:r>
        </a:p>
      </dsp:txBody>
      <dsp:txXfrm rot="-5400000">
        <a:off x="1" y="4932619"/>
        <a:ext cx="518076" cy="222033"/>
      </dsp:txXfrm>
    </dsp:sp>
    <dsp:sp modelId="{39CD629C-0900-284C-9F49-F64088A5DDE2}">
      <dsp:nvSpPr>
        <dsp:cNvPr id="0" name=""/>
        <dsp:cNvSpPr/>
      </dsp:nvSpPr>
      <dsp:spPr>
        <a:xfrm rot="5400000">
          <a:off x="2956985" y="2234673"/>
          <a:ext cx="481071" cy="5358889"/>
        </a:xfrm>
        <a:prstGeom prst="round2SameRect">
          <a:avLst/>
        </a:prstGeom>
        <a:solidFill>
          <a:schemeClr val="lt1">
            <a:alpha val="9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Font typeface="+mj-lt"/>
            <a:buNone/>
          </a:pPr>
          <a:r>
            <a:rPr lang="en-US" sz="1400" b="0" i="0" u="none" kern="1200" dirty="0">
              <a:latin typeface="Lato" panose="020F0502020204030203" pitchFamily="34" charset="0"/>
              <a:ea typeface="Lato" panose="020F0502020204030203" pitchFamily="34" charset="0"/>
              <a:cs typeface="Lato" panose="020F0502020204030203" pitchFamily="34" charset="0"/>
            </a:rPr>
            <a:t>Exporting the data frame to a .csv file format</a:t>
          </a:r>
          <a:endParaRPr lang="en-US" sz="1400" kern="1200" dirty="0">
            <a:latin typeface="Lato" panose="020F0502020204030203" pitchFamily="34" charset="0"/>
            <a:ea typeface="Lato" panose="020F0502020204030203" pitchFamily="34" charset="0"/>
            <a:cs typeface="Lato" panose="020F0502020204030203" pitchFamily="34" charset="0"/>
          </a:endParaRPr>
        </a:p>
        <a:p>
          <a:pPr marL="114300" lvl="1" indent="-114300" algn="l" defTabSz="622300">
            <a:lnSpc>
              <a:spcPct val="90000"/>
            </a:lnSpc>
            <a:spcBef>
              <a:spcPct val="0"/>
            </a:spcBef>
            <a:spcAft>
              <a:spcPct val="15000"/>
            </a:spcAft>
            <a:buChar char="•"/>
          </a:pPr>
          <a:endParaRPr lang="en-US" sz="1400" kern="1200" dirty="0"/>
        </a:p>
      </dsp:txBody>
      <dsp:txXfrm rot="-5400000">
        <a:off x="518076" y="4697066"/>
        <a:ext cx="5335405" cy="43410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7E939-9CD7-3347-BEAE-BF4313CF53DA}">
      <dsp:nvSpPr>
        <dsp:cNvPr id="0" name=""/>
        <dsp:cNvSpPr/>
      </dsp:nvSpPr>
      <dsp:spPr>
        <a:xfrm rot="5400000">
          <a:off x="3027134" y="-1154641"/>
          <a:ext cx="689204" cy="3173399"/>
        </a:xfrm>
        <a:prstGeom prst="round2SameRect">
          <a:avLst/>
        </a:prstGeom>
        <a:solidFill>
          <a:schemeClr val="accent3">
            <a:alpha val="90000"/>
            <a:tint val="55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None/>
          </a:pPr>
          <a:r>
            <a:rPr lang="en-US" sz="1200" b="0" i="0" u="none" kern="1200" dirty="0">
              <a:latin typeface="Lato" panose="020F0502020204030203" pitchFamily="34" charset="0"/>
              <a:ea typeface="Lato" panose="020F0502020204030203" pitchFamily="34" charset="0"/>
              <a:cs typeface="Lato" panose="020F0502020204030203" pitchFamily="34" charset="0"/>
            </a:rPr>
            <a:t>Improved technology and operations lead to more successful rocket launches</a:t>
          </a:r>
          <a:endParaRPr lang="en-US" sz="1200" kern="1200" dirty="0">
            <a:latin typeface="Lato" panose="020F0502020204030203" pitchFamily="34" charset="0"/>
            <a:ea typeface="Lato" panose="020F0502020204030203" pitchFamily="34" charset="0"/>
            <a:cs typeface="Lato" panose="020F0502020204030203" pitchFamily="34" charset="0"/>
          </a:endParaRPr>
        </a:p>
      </dsp:txBody>
      <dsp:txXfrm rot="-5400000">
        <a:off x="1785037" y="121100"/>
        <a:ext cx="3139755" cy="621916"/>
      </dsp:txXfrm>
    </dsp:sp>
    <dsp:sp modelId="{58501A11-1C7A-7D47-BD07-4572040D477F}">
      <dsp:nvSpPr>
        <dsp:cNvPr id="0" name=""/>
        <dsp:cNvSpPr/>
      </dsp:nvSpPr>
      <dsp:spPr>
        <a:xfrm>
          <a:off x="0" y="1305"/>
          <a:ext cx="1785037" cy="861505"/>
        </a:xfrm>
        <a:prstGeom prst="roundRect">
          <a:avLst/>
        </a:prstGeom>
        <a:solidFill>
          <a:schemeClr val="tx1"/>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bg1"/>
              </a:solidFill>
              <a:latin typeface="Lato" panose="020F0502020204030203" pitchFamily="34" charset="0"/>
              <a:ea typeface="Lato" panose="020F0502020204030203" pitchFamily="34" charset="0"/>
              <a:cs typeface="Lato" panose="020F0502020204030203" pitchFamily="34" charset="0"/>
            </a:rPr>
            <a:t>Launch Success</a:t>
          </a:r>
        </a:p>
      </dsp:txBody>
      <dsp:txXfrm>
        <a:off x="42055" y="43360"/>
        <a:ext cx="1700927" cy="777395"/>
      </dsp:txXfrm>
    </dsp:sp>
    <dsp:sp modelId="{8E908574-09E4-784A-BFD8-5E6F9BE55821}">
      <dsp:nvSpPr>
        <dsp:cNvPr id="0" name=""/>
        <dsp:cNvSpPr/>
      </dsp:nvSpPr>
      <dsp:spPr>
        <a:xfrm rot="5400000">
          <a:off x="3027134" y="-250060"/>
          <a:ext cx="689204" cy="3173399"/>
        </a:xfrm>
        <a:prstGeom prst="round2SameRect">
          <a:avLst/>
        </a:prstGeom>
        <a:solidFill>
          <a:schemeClr val="accent3">
            <a:alpha val="90000"/>
            <a:tint val="55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None/>
          </a:pPr>
          <a:r>
            <a:rPr lang="en-US" sz="1200" b="0" i="0" u="none" kern="1200" dirty="0">
              <a:latin typeface="Lato" panose="020F0502020204030203" pitchFamily="34" charset="0"/>
              <a:ea typeface="Lato" panose="020F0502020204030203" pitchFamily="34" charset="0"/>
              <a:cs typeface="Lato" panose="020F0502020204030203" pitchFamily="34" charset="0"/>
            </a:rPr>
            <a:t>KSC LC-39A has 100% success rate for launches under 5,500 kg, highlighting their excellence in technology and operations</a:t>
          </a:r>
          <a:endParaRPr lang="en-US" sz="1200" kern="1200" dirty="0">
            <a:latin typeface="Lato" panose="020F0502020204030203" pitchFamily="34" charset="0"/>
            <a:ea typeface="Lato" panose="020F0502020204030203" pitchFamily="34" charset="0"/>
            <a:cs typeface="Lato" panose="020F0502020204030203" pitchFamily="34" charset="0"/>
          </a:endParaRPr>
        </a:p>
      </dsp:txBody>
      <dsp:txXfrm rot="-5400000">
        <a:off x="1785037" y="1025681"/>
        <a:ext cx="3139755" cy="621916"/>
      </dsp:txXfrm>
    </dsp:sp>
    <dsp:sp modelId="{94C2FDFA-2E7A-A34B-9A27-E2D99E2E313F}">
      <dsp:nvSpPr>
        <dsp:cNvPr id="0" name=""/>
        <dsp:cNvSpPr/>
      </dsp:nvSpPr>
      <dsp:spPr>
        <a:xfrm>
          <a:off x="0" y="905886"/>
          <a:ext cx="1785037" cy="861505"/>
        </a:xfrm>
        <a:prstGeom prst="roundRect">
          <a:avLst/>
        </a:prstGeom>
        <a:solidFill>
          <a:schemeClr val="bg1">
            <a:lumMod val="6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tx1"/>
              </a:solidFill>
              <a:latin typeface="Lato" panose="020F0502020204030203" pitchFamily="34" charset="0"/>
              <a:ea typeface="Lato" panose="020F0502020204030203" pitchFamily="34" charset="0"/>
              <a:cs typeface="Lato" panose="020F0502020204030203" pitchFamily="34" charset="0"/>
            </a:rPr>
            <a:t>KSC LC-39A</a:t>
          </a:r>
        </a:p>
      </dsp:txBody>
      <dsp:txXfrm>
        <a:off x="42055" y="947941"/>
        <a:ext cx="1700927" cy="777395"/>
      </dsp:txXfrm>
    </dsp:sp>
    <dsp:sp modelId="{EA165E33-C4B4-094A-B99F-FF45320F1505}">
      <dsp:nvSpPr>
        <dsp:cNvPr id="0" name=""/>
        <dsp:cNvSpPr/>
      </dsp:nvSpPr>
      <dsp:spPr>
        <a:xfrm rot="5400000">
          <a:off x="3027134" y="654520"/>
          <a:ext cx="689204" cy="3173399"/>
        </a:xfrm>
        <a:prstGeom prst="round2SameRect">
          <a:avLst/>
        </a:prstGeom>
        <a:solidFill>
          <a:schemeClr val="accent3">
            <a:alpha val="90000"/>
            <a:tint val="55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None/>
          </a:pPr>
          <a:r>
            <a:rPr lang="en-US" sz="1200" b="0" i="0" u="none" kern="1200" dirty="0">
              <a:latin typeface="Lato" panose="020F0502020204030203" pitchFamily="34" charset="0"/>
              <a:ea typeface="Lato" panose="020F0502020204030203" pitchFamily="34" charset="0"/>
              <a:cs typeface="Lato" panose="020F0502020204030203" pitchFamily="34" charset="0"/>
            </a:rPr>
            <a:t>100% success rate for launches to ES-L1, GEO, HEO, and SSO orbits demonstrates excellent booster performance</a:t>
          </a:r>
          <a:endParaRPr lang="en-US" sz="1200" kern="1200" dirty="0">
            <a:latin typeface="Lato" panose="020F0502020204030203" pitchFamily="34" charset="0"/>
            <a:ea typeface="Lato" panose="020F0502020204030203" pitchFamily="34" charset="0"/>
            <a:cs typeface="Lato" panose="020F0502020204030203" pitchFamily="34" charset="0"/>
          </a:endParaRPr>
        </a:p>
      </dsp:txBody>
      <dsp:txXfrm rot="-5400000">
        <a:off x="1785037" y="1930261"/>
        <a:ext cx="3139755" cy="621916"/>
      </dsp:txXfrm>
    </dsp:sp>
    <dsp:sp modelId="{08914125-317F-E842-8AA2-4DE1FFE19738}">
      <dsp:nvSpPr>
        <dsp:cNvPr id="0" name=""/>
        <dsp:cNvSpPr/>
      </dsp:nvSpPr>
      <dsp:spPr>
        <a:xfrm>
          <a:off x="0" y="1810467"/>
          <a:ext cx="1785037" cy="861505"/>
        </a:xfrm>
        <a:prstGeom prst="roundRect">
          <a:avLst/>
        </a:prstGeom>
        <a:solidFill>
          <a:schemeClr val="bg1">
            <a:lumMod val="7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tx1"/>
              </a:solidFill>
              <a:latin typeface="Lato" panose="020F0502020204030203" pitchFamily="34" charset="0"/>
              <a:ea typeface="Lato" panose="020F0502020204030203" pitchFamily="34" charset="0"/>
              <a:cs typeface="Lato" panose="020F0502020204030203" pitchFamily="34" charset="0"/>
            </a:rPr>
            <a:t>Orbital Success</a:t>
          </a:r>
        </a:p>
      </dsp:txBody>
      <dsp:txXfrm>
        <a:off x="42055" y="1852522"/>
        <a:ext cx="1700927" cy="7773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7E939-9CD7-3347-BEAE-BF4313CF53DA}">
      <dsp:nvSpPr>
        <dsp:cNvPr id="0" name=""/>
        <dsp:cNvSpPr/>
      </dsp:nvSpPr>
      <dsp:spPr>
        <a:xfrm rot="5400000">
          <a:off x="3363421" y="-1295286"/>
          <a:ext cx="734168" cy="3511064"/>
        </a:xfrm>
        <a:prstGeom prst="round2SameRect">
          <a:avLst/>
        </a:prstGeom>
        <a:solidFill>
          <a:schemeClr val="accent3">
            <a:alpha val="90000"/>
            <a:tint val="55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None/>
          </a:pPr>
          <a:r>
            <a:rPr lang="en-US" sz="1200" b="0" i="0" u="none" kern="1200" dirty="0">
              <a:latin typeface="Lato" panose="020F0502020204030203" pitchFamily="34" charset="0"/>
              <a:ea typeface="Lato" panose="020F0502020204030203" pitchFamily="34" charset="0"/>
              <a:cs typeface="Lato" panose="020F0502020204030203" pitchFamily="34" charset="0"/>
            </a:rPr>
            <a:t>Models had similar performance on the test set, with decision tree slightly better</a:t>
          </a:r>
          <a:endParaRPr lang="en-US" sz="1200" kern="1200" dirty="0">
            <a:latin typeface="Lato" panose="020F0502020204030203" pitchFamily="34" charset="0"/>
            <a:ea typeface="Lato" panose="020F0502020204030203" pitchFamily="34" charset="0"/>
            <a:cs typeface="Lato" panose="020F0502020204030203" pitchFamily="34" charset="0"/>
          </a:endParaRPr>
        </a:p>
      </dsp:txBody>
      <dsp:txXfrm rot="-5400000">
        <a:off x="1974974" y="129000"/>
        <a:ext cx="3475225" cy="662490"/>
      </dsp:txXfrm>
    </dsp:sp>
    <dsp:sp modelId="{58501A11-1C7A-7D47-BD07-4572040D477F}">
      <dsp:nvSpPr>
        <dsp:cNvPr id="0" name=""/>
        <dsp:cNvSpPr/>
      </dsp:nvSpPr>
      <dsp:spPr>
        <a:xfrm>
          <a:off x="0" y="0"/>
          <a:ext cx="1974973" cy="917710"/>
        </a:xfrm>
        <a:prstGeom prst="roundRect">
          <a:avLst/>
        </a:prstGeom>
        <a:solidFill>
          <a:schemeClr val="tx1"/>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bg1"/>
              </a:solidFill>
              <a:latin typeface="Lato" panose="020F0502020204030203" pitchFamily="34" charset="0"/>
              <a:ea typeface="Lato" panose="020F0502020204030203" pitchFamily="34" charset="0"/>
              <a:cs typeface="Lato" panose="020F0502020204030203" pitchFamily="34" charset="0"/>
            </a:rPr>
            <a:t>Model Performance</a:t>
          </a:r>
        </a:p>
      </dsp:txBody>
      <dsp:txXfrm>
        <a:off x="44799" y="44799"/>
        <a:ext cx="1885375" cy="828112"/>
      </dsp:txXfrm>
    </dsp:sp>
    <dsp:sp modelId="{8E908574-09E4-784A-BFD8-5E6F9BE55821}">
      <dsp:nvSpPr>
        <dsp:cNvPr id="0" name=""/>
        <dsp:cNvSpPr/>
      </dsp:nvSpPr>
      <dsp:spPr>
        <a:xfrm rot="5400000">
          <a:off x="3363421" y="-331689"/>
          <a:ext cx="734168" cy="3511064"/>
        </a:xfrm>
        <a:prstGeom prst="round2SameRect">
          <a:avLst/>
        </a:prstGeom>
        <a:solidFill>
          <a:schemeClr val="accent3">
            <a:alpha val="90000"/>
            <a:tint val="55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None/>
          </a:pPr>
          <a:r>
            <a:rPr lang="en-US" sz="1200" b="0" i="0" u="none" kern="1200" dirty="0">
              <a:latin typeface="Lato" panose="020F0502020204030203" pitchFamily="34" charset="0"/>
              <a:ea typeface="Lato" panose="020F0502020204030203" pitchFamily="34" charset="0"/>
              <a:cs typeface="Lato" panose="020F0502020204030203" pitchFamily="34" charset="0"/>
            </a:rPr>
            <a:t>Equatorial launch sites save fuel and booster costs due to the earth's rotational speed</a:t>
          </a:r>
          <a:endParaRPr lang="en-US" sz="1200" kern="1200" dirty="0">
            <a:latin typeface="Lato" panose="020F0502020204030203" pitchFamily="34" charset="0"/>
            <a:ea typeface="Lato" panose="020F0502020204030203" pitchFamily="34" charset="0"/>
            <a:cs typeface="Lato" panose="020F0502020204030203" pitchFamily="34" charset="0"/>
          </a:endParaRPr>
        </a:p>
      </dsp:txBody>
      <dsp:txXfrm rot="-5400000">
        <a:off x="1974974" y="1092597"/>
        <a:ext cx="3475225" cy="662490"/>
      </dsp:txXfrm>
    </dsp:sp>
    <dsp:sp modelId="{94C2FDFA-2E7A-A34B-9A27-E2D99E2E313F}">
      <dsp:nvSpPr>
        <dsp:cNvPr id="0" name=""/>
        <dsp:cNvSpPr/>
      </dsp:nvSpPr>
      <dsp:spPr>
        <a:xfrm>
          <a:off x="0" y="964987"/>
          <a:ext cx="1974973" cy="917710"/>
        </a:xfrm>
        <a:prstGeom prst="roundRect">
          <a:avLst/>
        </a:prstGeom>
        <a:solidFill>
          <a:schemeClr val="bg1">
            <a:lumMod val="6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tx1"/>
              </a:solidFill>
              <a:latin typeface="Lato" panose="020F0502020204030203" pitchFamily="34" charset="0"/>
              <a:ea typeface="Lato" panose="020F0502020204030203" pitchFamily="34" charset="0"/>
              <a:cs typeface="Lato" panose="020F0502020204030203" pitchFamily="34" charset="0"/>
            </a:rPr>
            <a:t>Proximity to </a:t>
          </a:r>
          <a:r>
            <a:rPr lang="en-US" sz="2000" b="0" kern="1200" dirty="0" err="1">
              <a:solidFill>
                <a:schemeClr val="tx1"/>
              </a:solidFill>
              <a:latin typeface="Lato" panose="020F0502020204030203" pitchFamily="34" charset="0"/>
              <a:ea typeface="Lato" panose="020F0502020204030203" pitchFamily="34" charset="0"/>
              <a:cs typeface="Lato" panose="020F0502020204030203" pitchFamily="34" charset="0"/>
            </a:rPr>
            <a:t>Equtor</a:t>
          </a:r>
          <a:endParaRPr lang="en-US" sz="2000" b="0" kern="1200" dirty="0">
            <a:solidFill>
              <a:schemeClr val="tx1"/>
            </a:solidFill>
            <a:latin typeface="Lato" panose="020F0502020204030203" pitchFamily="34" charset="0"/>
            <a:ea typeface="Lato" panose="020F0502020204030203" pitchFamily="34" charset="0"/>
            <a:cs typeface="Lato" panose="020F0502020204030203" pitchFamily="34" charset="0"/>
          </a:endParaRPr>
        </a:p>
      </dsp:txBody>
      <dsp:txXfrm>
        <a:off x="44799" y="1009786"/>
        <a:ext cx="1885375" cy="828112"/>
      </dsp:txXfrm>
    </dsp:sp>
    <dsp:sp modelId="{EA165E33-C4B4-094A-B99F-FF45320F1505}">
      <dsp:nvSpPr>
        <dsp:cNvPr id="0" name=""/>
        <dsp:cNvSpPr/>
      </dsp:nvSpPr>
      <dsp:spPr>
        <a:xfrm rot="5400000">
          <a:off x="3363421" y="631906"/>
          <a:ext cx="734168" cy="3511064"/>
        </a:xfrm>
        <a:prstGeom prst="round2SameRect">
          <a:avLst/>
        </a:prstGeom>
        <a:solidFill>
          <a:schemeClr val="accent3">
            <a:alpha val="90000"/>
            <a:tint val="55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None/>
          </a:pPr>
          <a:r>
            <a:rPr lang="en-US" sz="1200" b="0" i="0" u="none" kern="1200" dirty="0">
              <a:latin typeface="Lato" panose="020F0502020204030203" pitchFamily="34" charset="0"/>
              <a:ea typeface="Lato" panose="020F0502020204030203" pitchFamily="34" charset="0"/>
              <a:cs typeface="Lato" panose="020F0502020204030203" pitchFamily="34" charset="0"/>
            </a:rPr>
            <a:t>Launch sites near coasts ease component and personnel transportation</a:t>
          </a:r>
          <a:endParaRPr lang="en-US" sz="1200" kern="1200" dirty="0">
            <a:latin typeface="Lato" panose="020F0502020204030203" pitchFamily="34" charset="0"/>
            <a:ea typeface="Lato" panose="020F0502020204030203" pitchFamily="34" charset="0"/>
            <a:cs typeface="Lato" panose="020F0502020204030203" pitchFamily="34" charset="0"/>
          </a:endParaRPr>
        </a:p>
      </dsp:txBody>
      <dsp:txXfrm rot="-5400000">
        <a:off x="1974974" y="2056193"/>
        <a:ext cx="3475225" cy="662490"/>
      </dsp:txXfrm>
    </dsp:sp>
    <dsp:sp modelId="{08914125-317F-E842-8AA2-4DE1FFE19738}">
      <dsp:nvSpPr>
        <dsp:cNvPr id="0" name=""/>
        <dsp:cNvSpPr/>
      </dsp:nvSpPr>
      <dsp:spPr>
        <a:xfrm>
          <a:off x="0" y="1928583"/>
          <a:ext cx="1974973" cy="917710"/>
        </a:xfrm>
        <a:prstGeom prst="roundRect">
          <a:avLst/>
        </a:prstGeom>
        <a:solidFill>
          <a:schemeClr val="bg1">
            <a:lumMod val="7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tx1"/>
              </a:solidFill>
              <a:latin typeface="Lato" panose="020F0502020204030203" pitchFamily="34" charset="0"/>
              <a:ea typeface="Lato" panose="020F0502020204030203" pitchFamily="34" charset="0"/>
              <a:cs typeface="Lato" panose="020F0502020204030203" pitchFamily="34" charset="0"/>
            </a:rPr>
            <a:t>Coastal Location</a:t>
          </a:r>
        </a:p>
      </dsp:txBody>
      <dsp:txXfrm>
        <a:off x="44799" y="1973382"/>
        <a:ext cx="1885375" cy="82811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165E33-C4B4-094A-B99F-FF45320F1505}">
      <dsp:nvSpPr>
        <dsp:cNvPr id="0" name=""/>
        <dsp:cNvSpPr/>
      </dsp:nvSpPr>
      <dsp:spPr>
        <a:xfrm rot="5400000">
          <a:off x="3733513" y="-1427629"/>
          <a:ext cx="845043" cy="3911562"/>
        </a:xfrm>
        <a:prstGeom prst="round2SameRect">
          <a:avLst/>
        </a:prstGeom>
        <a:solidFill>
          <a:schemeClr val="accent3">
            <a:alpha val="90000"/>
            <a:tint val="55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14300" lvl="1" indent="-114300" algn="ctr" defTabSz="533400">
            <a:lnSpc>
              <a:spcPct val="90000"/>
            </a:lnSpc>
            <a:spcBef>
              <a:spcPct val="0"/>
            </a:spcBef>
            <a:spcAft>
              <a:spcPct val="15000"/>
            </a:spcAft>
            <a:buFont typeface="Arial" panose="020B0604020202020204" pitchFamily="34" charset="0"/>
            <a:buNone/>
          </a:pPr>
          <a:r>
            <a:rPr lang="en-US" sz="1200" b="0" i="0" u="none" kern="1200" dirty="0">
              <a:latin typeface="Lato" panose="020F0502020204030203" pitchFamily="34" charset="0"/>
              <a:ea typeface="Lato" panose="020F0502020204030203" pitchFamily="34" charset="0"/>
              <a:cs typeface="Lato" panose="020F0502020204030203" pitchFamily="34" charset="0"/>
            </a:rPr>
            <a:t>Higher payload masses correlate with higher success rates across launch sites</a:t>
          </a:r>
          <a:endParaRPr lang="en-US" sz="1200" kern="1200" dirty="0">
            <a:latin typeface="Lato" panose="020F0502020204030203" pitchFamily="34" charset="0"/>
            <a:ea typeface="Lato" panose="020F0502020204030203" pitchFamily="34" charset="0"/>
            <a:cs typeface="Lato" panose="020F0502020204030203" pitchFamily="34" charset="0"/>
          </a:endParaRPr>
        </a:p>
      </dsp:txBody>
      <dsp:txXfrm rot="-5400000">
        <a:off x="2200254" y="146882"/>
        <a:ext cx="3870310" cy="762539"/>
      </dsp:txXfrm>
    </dsp:sp>
    <dsp:sp modelId="{08914125-317F-E842-8AA2-4DE1FFE19738}">
      <dsp:nvSpPr>
        <dsp:cNvPr id="0" name=""/>
        <dsp:cNvSpPr/>
      </dsp:nvSpPr>
      <dsp:spPr>
        <a:xfrm>
          <a:off x="0" y="0"/>
          <a:ext cx="2200254" cy="1056304"/>
        </a:xfrm>
        <a:prstGeom prst="roundRect">
          <a:avLst/>
        </a:prstGeom>
        <a:solidFill>
          <a:schemeClr val="tx1"/>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b="0" kern="1200" dirty="0">
              <a:solidFill>
                <a:schemeClr val="bg1"/>
              </a:solidFill>
              <a:latin typeface="Lato" panose="020F0502020204030203" pitchFamily="34" charset="0"/>
              <a:ea typeface="Lato" panose="020F0502020204030203" pitchFamily="34" charset="0"/>
              <a:cs typeface="Lato" panose="020F0502020204030203" pitchFamily="34" charset="0"/>
            </a:rPr>
            <a:t>Payload </a:t>
          </a:r>
        </a:p>
        <a:p>
          <a:pPr marL="0" lvl="0" indent="0" algn="ctr" defTabSz="889000">
            <a:lnSpc>
              <a:spcPct val="90000"/>
            </a:lnSpc>
            <a:spcBef>
              <a:spcPct val="0"/>
            </a:spcBef>
            <a:spcAft>
              <a:spcPct val="35000"/>
            </a:spcAft>
            <a:buNone/>
          </a:pPr>
          <a:r>
            <a:rPr lang="en-US" sz="2000" b="0" kern="1200" dirty="0">
              <a:solidFill>
                <a:schemeClr val="bg1"/>
              </a:solidFill>
              <a:latin typeface="Lato" panose="020F0502020204030203" pitchFamily="34" charset="0"/>
              <a:ea typeface="Lato" panose="020F0502020204030203" pitchFamily="34" charset="0"/>
              <a:cs typeface="Lato" panose="020F0502020204030203" pitchFamily="34" charset="0"/>
            </a:rPr>
            <a:t>Mass</a:t>
          </a:r>
        </a:p>
      </dsp:txBody>
      <dsp:txXfrm>
        <a:off x="51565" y="51565"/>
        <a:ext cx="2097124" cy="95317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85948F-3D2B-A147-9611-0DCC55788517}" type="datetimeFigureOut">
              <a:rPr lang="en-US" smtClean="0"/>
              <a:t>5/3/23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12919D-133D-6047-BFAB-6086CB51DB55}" type="slidenum">
              <a:rPr lang="en-US" smtClean="0"/>
              <a:t>‹#›</a:t>
            </a:fld>
            <a:endParaRPr lang="en-US" dirty="0"/>
          </a:p>
        </p:txBody>
      </p:sp>
    </p:spTree>
    <p:extLst>
      <p:ext uri="{BB962C8B-B14F-4D97-AF65-F5344CB8AC3E}">
        <p14:creationId xmlns:p14="http://schemas.microsoft.com/office/powerpoint/2010/main" val="2654976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2</a:t>
            </a:fld>
            <a:endParaRPr lang="en-US" dirty="0"/>
          </a:p>
        </p:txBody>
      </p:sp>
    </p:spTree>
    <p:extLst>
      <p:ext uri="{BB962C8B-B14F-4D97-AF65-F5344CB8AC3E}">
        <p14:creationId xmlns:p14="http://schemas.microsoft.com/office/powerpoint/2010/main" val="510865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33</a:t>
            </a:fld>
            <a:endParaRPr lang="en-US" dirty="0"/>
          </a:p>
        </p:txBody>
      </p:sp>
    </p:spTree>
    <p:extLst>
      <p:ext uri="{BB962C8B-B14F-4D97-AF65-F5344CB8AC3E}">
        <p14:creationId xmlns:p14="http://schemas.microsoft.com/office/powerpoint/2010/main" val="1335161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34</a:t>
            </a:fld>
            <a:endParaRPr lang="en-US" dirty="0"/>
          </a:p>
        </p:txBody>
      </p:sp>
    </p:spTree>
    <p:extLst>
      <p:ext uri="{BB962C8B-B14F-4D97-AF65-F5344CB8AC3E}">
        <p14:creationId xmlns:p14="http://schemas.microsoft.com/office/powerpoint/2010/main" val="2181945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39</a:t>
            </a:fld>
            <a:endParaRPr lang="en-US" dirty="0"/>
          </a:p>
        </p:txBody>
      </p:sp>
    </p:spTree>
    <p:extLst>
      <p:ext uri="{BB962C8B-B14F-4D97-AF65-F5344CB8AC3E}">
        <p14:creationId xmlns:p14="http://schemas.microsoft.com/office/powerpoint/2010/main" val="1708599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40</a:t>
            </a:fld>
            <a:endParaRPr lang="en-US" dirty="0"/>
          </a:p>
        </p:txBody>
      </p:sp>
    </p:spTree>
    <p:extLst>
      <p:ext uri="{BB962C8B-B14F-4D97-AF65-F5344CB8AC3E}">
        <p14:creationId xmlns:p14="http://schemas.microsoft.com/office/powerpoint/2010/main" val="1980108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46</a:t>
            </a:fld>
            <a:endParaRPr lang="en-US" dirty="0"/>
          </a:p>
        </p:txBody>
      </p:sp>
    </p:spTree>
    <p:extLst>
      <p:ext uri="{BB962C8B-B14F-4D97-AF65-F5344CB8AC3E}">
        <p14:creationId xmlns:p14="http://schemas.microsoft.com/office/powerpoint/2010/main" val="3948259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48</a:t>
            </a:fld>
            <a:endParaRPr lang="en-US" dirty="0"/>
          </a:p>
        </p:txBody>
      </p:sp>
    </p:spTree>
    <p:extLst>
      <p:ext uri="{BB962C8B-B14F-4D97-AF65-F5344CB8AC3E}">
        <p14:creationId xmlns:p14="http://schemas.microsoft.com/office/powerpoint/2010/main" val="2598969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3</a:t>
            </a:fld>
            <a:endParaRPr lang="en-US" dirty="0"/>
          </a:p>
        </p:txBody>
      </p:sp>
    </p:spTree>
    <p:extLst>
      <p:ext uri="{BB962C8B-B14F-4D97-AF65-F5344CB8AC3E}">
        <p14:creationId xmlns:p14="http://schemas.microsoft.com/office/powerpoint/2010/main" val="1316975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8</a:t>
            </a:fld>
            <a:endParaRPr lang="en-US" dirty="0"/>
          </a:p>
        </p:txBody>
      </p:sp>
    </p:spTree>
    <p:extLst>
      <p:ext uri="{BB962C8B-B14F-4D97-AF65-F5344CB8AC3E}">
        <p14:creationId xmlns:p14="http://schemas.microsoft.com/office/powerpoint/2010/main" val="4111425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11</a:t>
            </a:fld>
            <a:endParaRPr lang="en-US" dirty="0"/>
          </a:p>
        </p:txBody>
      </p:sp>
    </p:spTree>
    <p:extLst>
      <p:ext uri="{BB962C8B-B14F-4D97-AF65-F5344CB8AC3E}">
        <p14:creationId xmlns:p14="http://schemas.microsoft.com/office/powerpoint/2010/main" val="435310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12</a:t>
            </a:fld>
            <a:endParaRPr lang="en-US" dirty="0"/>
          </a:p>
        </p:txBody>
      </p:sp>
    </p:spTree>
    <p:extLst>
      <p:ext uri="{BB962C8B-B14F-4D97-AF65-F5344CB8AC3E}">
        <p14:creationId xmlns:p14="http://schemas.microsoft.com/office/powerpoint/2010/main" val="85306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13</a:t>
            </a:fld>
            <a:endParaRPr lang="en-US" dirty="0"/>
          </a:p>
        </p:txBody>
      </p:sp>
    </p:spTree>
    <p:extLst>
      <p:ext uri="{BB962C8B-B14F-4D97-AF65-F5344CB8AC3E}">
        <p14:creationId xmlns:p14="http://schemas.microsoft.com/office/powerpoint/2010/main" val="624074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16</a:t>
            </a:fld>
            <a:endParaRPr lang="en-US" dirty="0"/>
          </a:p>
        </p:txBody>
      </p:sp>
    </p:spTree>
    <p:extLst>
      <p:ext uri="{BB962C8B-B14F-4D97-AF65-F5344CB8AC3E}">
        <p14:creationId xmlns:p14="http://schemas.microsoft.com/office/powerpoint/2010/main" val="4230445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20</a:t>
            </a:fld>
            <a:endParaRPr lang="en-US" dirty="0"/>
          </a:p>
        </p:txBody>
      </p:sp>
    </p:spTree>
    <p:extLst>
      <p:ext uri="{BB962C8B-B14F-4D97-AF65-F5344CB8AC3E}">
        <p14:creationId xmlns:p14="http://schemas.microsoft.com/office/powerpoint/2010/main" val="1885196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12919D-133D-6047-BFAB-6086CB51DB55}" type="slidenum">
              <a:rPr lang="en-US" smtClean="0"/>
              <a:t>32</a:t>
            </a:fld>
            <a:endParaRPr lang="en-US" dirty="0"/>
          </a:p>
        </p:txBody>
      </p:sp>
    </p:spTree>
    <p:extLst>
      <p:ext uri="{BB962C8B-B14F-4D97-AF65-F5344CB8AC3E}">
        <p14:creationId xmlns:p14="http://schemas.microsoft.com/office/powerpoint/2010/main" val="196592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FBA3-5D19-0396-EEE9-FD77E34ECD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DE9AFE-EAFF-C8A1-50BC-3F4DBDD207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1FBD6E-8F65-6AFD-6A99-D0D4854E8B8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2405821-3B5A-52EA-0E29-CC2A700F2C3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8A077DB-4219-AA3B-2A88-CCE8BF09558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638227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DD29-BBFA-3A2B-960C-43A42258A82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8520D88-6806-100A-B12D-83DDA6A560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98DA1B-6A76-54D9-28A2-9CDA96F3AD43}"/>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8D7B3100-DC0E-1B6E-8064-FEBA493B9B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42EEFD3-1852-3AD4-0016-BC903DC193CD}"/>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305796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E5EA0B-A490-0722-56BD-F8952E0A4A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0C127C-67FB-3C54-9907-42FA4CEDB5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A71B7A-1750-3468-908B-43B482BA095F}"/>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10E01F9B-E715-2663-2756-65869F402F8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C471874-C50A-9DC6-2DB7-D49E8600B927}"/>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745386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6802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Slide">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85526826-511D-9B48-AD25-1BEDBEC0CD24}"/>
              </a:ext>
            </a:extLst>
          </p:cNvPr>
          <p:cNvSpPr>
            <a:spLocks noGrp="1"/>
          </p:cNvSpPr>
          <p:nvPr>
            <p:ph type="pic" sz="quarter" idx="10" hasCustomPrompt="1"/>
          </p:nvPr>
        </p:nvSpPr>
        <p:spPr>
          <a:xfrm>
            <a:off x="7146925" y="1008546"/>
            <a:ext cx="3520440" cy="4840908"/>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334635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eneric Slide Simple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E933D84-D44A-994B-BADE-E1EF913D6018}"/>
              </a:ext>
            </a:extLst>
          </p:cNvPr>
          <p:cNvSpPr>
            <a:spLocks noGrp="1"/>
          </p:cNvSpPr>
          <p:nvPr>
            <p:ph type="pic" sz="quarter" idx="10" hasCustomPrompt="1"/>
          </p:nvPr>
        </p:nvSpPr>
        <p:spPr>
          <a:xfrm>
            <a:off x="7348538" y="640821"/>
            <a:ext cx="3849687" cy="5576358"/>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7663746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he Focus">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0F67C06-2003-AA46-B9B6-3804FA7FDF7C}"/>
              </a:ext>
            </a:extLst>
          </p:cNvPr>
          <p:cNvSpPr>
            <a:spLocks noGrp="1"/>
          </p:cNvSpPr>
          <p:nvPr>
            <p:ph type="pic" sz="quarter" idx="10" hasCustomPrompt="1"/>
          </p:nvPr>
        </p:nvSpPr>
        <p:spPr>
          <a:xfrm>
            <a:off x="5549900" y="977900"/>
            <a:ext cx="2921000" cy="2921000"/>
          </a:xfrm>
          <a:prstGeom prst="rect">
            <a:avLst/>
          </a:prstGeom>
        </p:spPr>
        <p:txBody>
          <a:bodyPr/>
          <a:lstStyle/>
          <a:p>
            <a:r>
              <a:rPr lang="en-US" dirty="0"/>
              <a:t>Click icon to insert image</a:t>
            </a:r>
          </a:p>
        </p:txBody>
      </p:sp>
      <p:sp>
        <p:nvSpPr>
          <p:cNvPr id="13" name="Picture Placeholder 11">
            <a:extLst>
              <a:ext uri="{FF2B5EF4-FFF2-40B4-BE49-F238E27FC236}">
                <a16:creationId xmlns:a16="http://schemas.microsoft.com/office/drawing/2014/main" id="{810A9AA4-0B02-1A49-9287-E692F584424F}"/>
              </a:ext>
            </a:extLst>
          </p:cNvPr>
          <p:cNvSpPr>
            <a:spLocks noGrp="1"/>
          </p:cNvSpPr>
          <p:nvPr>
            <p:ph type="pic" sz="quarter" idx="11" hasCustomPrompt="1"/>
          </p:nvPr>
        </p:nvSpPr>
        <p:spPr>
          <a:xfrm>
            <a:off x="8470900" y="977900"/>
            <a:ext cx="2921000" cy="2921000"/>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21570144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Generic Slide Simple 2">
    <p:spTree>
      <p:nvGrpSpPr>
        <p:cNvPr id="1" name=""/>
        <p:cNvGrpSpPr/>
        <p:nvPr/>
      </p:nvGrpSpPr>
      <p:grpSpPr>
        <a:xfrm>
          <a:off x="0" y="0"/>
          <a:ext cx="0" cy="0"/>
          <a:chOff x="0" y="0"/>
          <a:chExt cx="0" cy="0"/>
        </a:xfrm>
      </p:grpSpPr>
      <p:sp>
        <p:nvSpPr>
          <p:cNvPr id="3" name="Picture Placeholder 6">
            <a:extLst>
              <a:ext uri="{FF2B5EF4-FFF2-40B4-BE49-F238E27FC236}">
                <a16:creationId xmlns:a16="http://schemas.microsoft.com/office/drawing/2014/main" id="{D6690F9B-AA45-1C4B-94BE-20CE78105134}"/>
              </a:ext>
            </a:extLst>
          </p:cNvPr>
          <p:cNvSpPr>
            <a:spLocks noGrp="1"/>
          </p:cNvSpPr>
          <p:nvPr>
            <p:ph type="pic" sz="quarter" idx="10" hasCustomPrompt="1"/>
          </p:nvPr>
        </p:nvSpPr>
        <p:spPr>
          <a:xfrm>
            <a:off x="970316" y="640821"/>
            <a:ext cx="3849687" cy="5576358"/>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41206114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20EC083-E4D7-BD4E-B26D-4440655A4B87}"/>
              </a:ext>
            </a:extLst>
          </p:cNvPr>
          <p:cNvSpPr>
            <a:spLocks noGrp="1"/>
          </p:cNvSpPr>
          <p:nvPr>
            <p:ph type="pic" sz="quarter" idx="10" hasCustomPrompt="1"/>
          </p:nvPr>
        </p:nvSpPr>
        <p:spPr>
          <a:xfrm>
            <a:off x="0" y="0"/>
            <a:ext cx="12192000" cy="6858001"/>
          </a:xfrm>
          <a:prstGeom prst="rect">
            <a:avLst/>
          </a:prstGeom>
        </p:spPr>
        <p:txBody>
          <a:bodyPr/>
          <a:lstStyle>
            <a:lvl1pPr>
              <a:defRPr/>
            </a:lvl1pPr>
          </a:lstStyle>
          <a:p>
            <a:r>
              <a:rPr lang="en-US" dirty="0"/>
              <a:t>Click icon to insert image</a:t>
            </a:r>
          </a:p>
        </p:txBody>
      </p:sp>
    </p:spTree>
    <p:extLst>
      <p:ext uri="{BB962C8B-B14F-4D97-AF65-F5344CB8AC3E}">
        <p14:creationId xmlns:p14="http://schemas.microsoft.com/office/powerpoint/2010/main" val="8084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Portfolio 2">
    <p:spTree>
      <p:nvGrpSpPr>
        <p:cNvPr id="1" name=""/>
        <p:cNvGrpSpPr/>
        <p:nvPr/>
      </p:nvGrpSpPr>
      <p:grpSpPr>
        <a:xfrm>
          <a:off x="0" y="0"/>
          <a:ext cx="0" cy="0"/>
          <a:chOff x="0" y="0"/>
          <a:chExt cx="0" cy="0"/>
        </a:xfrm>
      </p:grpSpPr>
      <p:sp>
        <p:nvSpPr>
          <p:cNvPr id="16" name="Picture Placeholder 5">
            <a:extLst>
              <a:ext uri="{FF2B5EF4-FFF2-40B4-BE49-F238E27FC236}">
                <a16:creationId xmlns:a16="http://schemas.microsoft.com/office/drawing/2014/main" id="{1208596F-4D7C-F244-8DE0-C5815733E6E1}"/>
              </a:ext>
            </a:extLst>
          </p:cNvPr>
          <p:cNvSpPr>
            <a:spLocks noGrp="1"/>
          </p:cNvSpPr>
          <p:nvPr>
            <p:ph type="pic" sz="quarter" idx="18" hasCustomPrompt="1"/>
          </p:nvPr>
        </p:nvSpPr>
        <p:spPr>
          <a:xfrm>
            <a:off x="6092979" y="0"/>
            <a:ext cx="3032588" cy="3429000"/>
          </a:xfrm>
          <a:prstGeom prst="rect">
            <a:avLst/>
          </a:prstGeom>
        </p:spPr>
        <p:txBody>
          <a:bodyPr/>
          <a:lstStyle/>
          <a:p>
            <a:r>
              <a:rPr lang="en-US" dirty="0"/>
              <a:t>Click icon to insert image </a:t>
            </a:r>
          </a:p>
        </p:txBody>
      </p:sp>
      <p:sp>
        <p:nvSpPr>
          <p:cNvPr id="17" name="Picture Placeholder 5">
            <a:extLst>
              <a:ext uri="{FF2B5EF4-FFF2-40B4-BE49-F238E27FC236}">
                <a16:creationId xmlns:a16="http://schemas.microsoft.com/office/drawing/2014/main" id="{2E09827A-006D-EC4E-9E85-F2EC7B7D2805}"/>
              </a:ext>
            </a:extLst>
          </p:cNvPr>
          <p:cNvSpPr>
            <a:spLocks noGrp="1"/>
          </p:cNvSpPr>
          <p:nvPr>
            <p:ph type="pic" sz="quarter" idx="19" hasCustomPrompt="1"/>
          </p:nvPr>
        </p:nvSpPr>
        <p:spPr>
          <a:xfrm>
            <a:off x="9125567" y="3425952"/>
            <a:ext cx="3032588" cy="3429000"/>
          </a:xfrm>
          <a:prstGeom prst="rect">
            <a:avLst/>
          </a:prstGeom>
        </p:spPr>
        <p:txBody>
          <a:bodyPr/>
          <a:lstStyle/>
          <a:p>
            <a:r>
              <a:rPr lang="en-US" dirty="0"/>
              <a:t>Click icon to insert image </a:t>
            </a:r>
          </a:p>
        </p:txBody>
      </p:sp>
      <p:sp>
        <p:nvSpPr>
          <p:cNvPr id="18" name="Picture Placeholder 5">
            <a:extLst>
              <a:ext uri="{FF2B5EF4-FFF2-40B4-BE49-F238E27FC236}">
                <a16:creationId xmlns:a16="http://schemas.microsoft.com/office/drawing/2014/main" id="{513CEAC0-EC82-3847-BD5F-9DB809FAD34E}"/>
              </a:ext>
            </a:extLst>
          </p:cNvPr>
          <p:cNvSpPr>
            <a:spLocks noGrp="1"/>
          </p:cNvSpPr>
          <p:nvPr>
            <p:ph type="pic" sz="quarter" idx="20" hasCustomPrompt="1"/>
          </p:nvPr>
        </p:nvSpPr>
        <p:spPr>
          <a:xfrm>
            <a:off x="3066434" y="3425952"/>
            <a:ext cx="3032588" cy="3429000"/>
          </a:xfrm>
          <a:prstGeom prst="rect">
            <a:avLst/>
          </a:prstGeom>
        </p:spPr>
        <p:txBody>
          <a:bodyPr/>
          <a:lstStyle/>
          <a:p>
            <a:r>
              <a:rPr lang="en-US" dirty="0"/>
              <a:t>Click icon to insert image </a:t>
            </a:r>
          </a:p>
        </p:txBody>
      </p:sp>
      <p:sp>
        <p:nvSpPr>
          <p:cNvPr id="13" name="Picture Placeholder 5">
            <a:extLst>
              <a:ext uri="{FF2B5EF4-FFF2-40B4-BE49-F238E27FC236}">
                <a16:creationId xmlns:a16="http://schemas.microsoft.com/office/drawing/2014/main" id="{43BF2EB1-10E4-4C47-860C-23448E5BD4CA}"/>
              </a:ext>
            </a:extLst>
          </p:cNvPr>
          <p:cNvSpPr>
            <a:spLocks noGrp="1"/>
          </p:cNvSpPr>
          <p:nvPr>
            <p:ph type="pic" sz="quarter" idx="23" hasCustomPrompt="1"/>
          </p:nvPr>
        </p:nvSpPr>
        <p:spPr>
          <a:xfrm>
            <a:off x="0" y="0"/>
            <a:ext cx="3032588" cy="3429000"/>
          </a:xfrm>
          <a:prstGeom prst="rect">
            <a:avLst/>
          </a:prstGeom>
        </p:spPr>
        <p:txBody>
          <a:bodyPr/>
          <a:lstStyle/>
          <a:p>
            <a:r>
              <a:rPr lang="en-US" dirty="0"/>
              <a:t>Click icon to insert image </a:t>
            </a:r>
          </a:p>
        </p:txBody>
      </p:sp>
    </p:spTree>
    <p:extLst>
      <p:ext uri="{BB962C8B-B14F-4D97-AF65-F5344CB8AC3E}">
        <p14:creationId xmlns:p14="http://schemas.microsoft.com/office/powerpoint/2010/main" val="2947106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orizontal Simp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0AF38CB-1287-8146-AB1F-F84D26EA0D88}"/>
              </a:ext>
            </a:extLst>
          </p:cNvPr>
          <p:cNvSpPr>
            <a:spLocks noGrp="1"/>
          </p:cNvSpPr>
          <p:nvPr>
            <p:ph type="pic" sz="quarter" idx="10" hasCustomPrompt="1"/>
          </p:nvPr>
        </p:nvSpPr>
        <p:spPr>
          <a:xfrm>
            <a:off x="1162932" y="2833688"/>
            <a:ext cx="2460625" cy="2460625"/>
          </a:xfrm>
          <a:prstGeom prst="rect">
            <a:avLst/>
          </a:prstGeom>
        </p:spPr>
        <p:txBody>
          <a:bodyPr/>
          <a:lstStyle/>
          <a:p>
            <a:r>
              <a:rPr lang="en-US" dirty="0"/>
              <a:t>Click icon to insert image</a:t>
            </a:r>
          </a:p>
        </p:txBody>
      </p:sp>
      <p:sp>
        <p:nvSpPr>
          <p:cNvPr id="7" name="Picture Placeholder 5">
            <a:extLst>
              <a:ext uri="{FF2B5EF4-FFF2-40B4-BE49-F238E27FC236}">
                <a16:creationId xmlns:a16="http://schemas.microsoft.com/office/drawing/2014/main" id="{C3C450E7-C256-AB4A-9038-B10D763F58BD}"/>
              </a:ext>
            </a:extLst>
          </p:cNvPr>
          <p:cNvSpPr>
            <a:spLocks noGrp="1"/>
          </p:cNvSpPr>
          <p:nvPr>
            <p:ph type="pic" sz="quarter" idx="11" hasCustomPrompt="1"/>
          </p:nvPr>
        </p:nvSpPr>
        <p:spPr>
          <a:xfrm>
            <a:off x="3623910" y="2833688"/>
            <a:ext cx="2460625" cy="2460625"/>
          </a:xfrm>
          <a:prstGeom prst="rect">
            <a:avLst/>
          </a:prstGeom>
        </p:spPr>
        <p:txBody>
          <a:bodyPr/>
          <a:lstStyle/>
          <a:p>
            <a:r>
              <a:rPr lang="en-US" dirty="0"/>
              <a:t>Click icon to insert image</a:t>
            </a:r>
          </a:p>
        </p:txBody>
      </p:sp>
      <p:sp>
        <p:nvSpPr>
          <p:cNvPr id="8" name="Picture Placeholder 5">
            <a:extLst>
              <a:ext uri="{FF2B5EF4-FFF2-40B4-BE49-F238E27FC236}">
                <a16:creationId xmlns:a16="http://schemas.microsoft.com/office/drawing/2014/main" id="{46521574-7127-1947-BF1A-9795C60B6359}"/>
              </a:ext>
            </a:extLst>
          </p:cNvPr>
          <p:cNvSpPr>
            <a:spLocks noGrp="1"/>
          </p:cNvSpPr>
          <p:nvPr>
            <p:ph type="pic" sz="quarter" idx="12" hasCustomPrompt="1"/>
          </p:nvPr>
        </p:nvSpPr>
        <p:spPr>
          <a:xfrm>
            <a:off x="6095824" y="2833688"/>
            <a:ext cx="2460625" cy="2460625"/>
          </a:xfrm>
          <a:prstGeom prst="rect">
            <a:avLst/>
          </a:prstGeom>
        </p:spPr>
        <p:txBody>
          <a:bodyPr/>
          <a:lstStyle/>
          <a:p>
            <a:r>
              <a:rPr lang="en-US" dirty="0"/>
              <a:t>Click icon to insert image</a:t>
            </a:r>
          </a:p>
        </p:txBody>
      </p:sp>
      <p:sp>
        <p:nvSpPr>
          <p:cNvPr id="9" name="Picture Placeholder 5">
            <a:extLst>
              <a:ext uri="{FF2B5EF4-FFF2-40B4-BE49-F238E27FC236}">
                <a16:creationId xmlns:a16="http://schemas.microsoft.com/office/drawing/2014/main" id="{08F145C2-AA7D-7F4D-9B94-B1EED6946719}"/>
              </a:ext>
            </a:extLst>
          </p:cNvPr>
          <p:cNvSpPr>
            <a:spLocks noGrp="1"/>
          </p:cNvSpPr>
          <p:nvPr>
            <p:ph type="pic" sz="quarter" idx="13" hasCustomPrompt="1"/>
          </p:nvPr>
        </p:nvSpPr>
        <p:spPr>
          <a:xfrm>
            <a:off x="8579027" y="2833688"/>
            <a:ext cx="2460625" cy="2460625"/>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2839777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E09C3-A0C9-D39A-32F9-411D18086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862C94-E027-149B-436B-9AB8045506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68218-AEB7-3942-CCFD-25532B28903D}"/>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9CCF857-4598-5318-0596-467EEB432F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A22794F-3C7B-B2B7-CB55-2E4D34D90BF1}"/>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759819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ortfolio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287EF5F-409D-654E-B86A-B4A0203EB60C}"/>
              </a:ext>
            </a:extLst>
          </p:cNvPr>
          <p:cNvSpPr>
            <a:spLocks noGrp="1"/>
          </p:cNvSpPr>
          <p:nvPr>
            <p:ph type="pic" sz="quarter" idx="10" hasCustomPrompt="1"/>
          </p:nvPr>
        </p:nvSpPr>
        <p:spPr>
          <a:xfrm>
            <a:off x="6144098" y="808482"/>
            <a:ext cx="2622077" cy="2620518"/>
          </a:xfrm>
          <a:prstGeom prst="rect">
            <a:avLst/>
          </a:prstGeom>
        </p:spPr>
        <p:txBody>
          <a:bodyPr/>
          <a:lstStyle/>
          <a:p>
            <a:r>
              <a:rPr lang="en-US" dirty="0"/>
              <a:t>Click icon to insert image</a:t>
            </a:r>
          </a:p>
        </p:txBody>
      </p:sp>
      <p:sp>
        <p:nvSpPr>
          <p:cNvPr id="10" name="Picture Placeholder 7">
            <a:extLst>
              <a:ext uri="{FF2B5EF4-FFF2-40B4-BE49-F238E27FC236}">
                <a16:creationId xmlns:a16="http://schemas.microsoft.com/office/drawing/2014/main" id="{EE007AEE-0606-BA4C-882E-AF080ECC40DB}"/>
              </a:ext>
            </a:extLst>
          </p:cNvPr>
          <p:cNvSpPr>
            <a:spLocks noGrp="1"/>
          </p:cNvSpPr>
          <p:nvPr>
            <p:ph type="pic" sz="quarter" idx="11" hasCustomPrompt="1"/>
          </p:nvPr>
        </p:nvSpPr>
        <p:spPr>
          <a:xfrm>
            <a:off x="8766175" y="808482"/>
            <a:ext cx="2622077" cy="2620518"/>
          </a:xfrm>
          <a:prstGeom prst="rect">
            <a:avLst/>
          </a:prstGeom>
        </p:spPr>
        <p:txBody>
          <a:bodyPr/>
          <a:lstStyle/>
          <a:p>
            <a:r>
              <a:rPr lang="en-US" dirty="0"/>
              <a:t>Click icon to insert image</a:t>
            </a:r>
          </a:p>
        </p:txBody>
      </p:sp>
      <p:sp>
        <p:nvSpPr>
          <p:cNvPr id="11" name="Picture Placeholder 7">
            <a:extLst>
              <a:ext uri="{FF2B5EF4-FFF2-40B4-BE49-F238E27FC236}">
                <a16:creationId xmlns:a16="http://schemas.microsoft.com/office/drawing/2014/main" id="{A4E20E4D-DD87-374B-8B14-D95003C9D151}"/>
              </a:ext>
            </a:extLst>
          </p:cNvPr>
          <p:cNvSpPr>
            <a:spLocks noGrp="1"/>
          </p:cNvSpPr>
          <p:nvPr>
            <p:ph type="pic" sz="quarter" idx="12" hasCustomPrompt="1"/>
          </p:nvPr>
        </p:nvSpPr>
        <p:spPr>
          <a:xfrm>
            <a:off x="6144098" y="3429000"/>
            <a:ext cx="2622077" cy="2620518"/>
          </a:xfrm>
          <a:prstGeom prst="rect">
            <a:avLst/>
          </a:prstGeom>
        </p:spPr>
        <p:txBody>
          <a:bodyPr/>
          <a:lstStyle/>
          <a:p>
            <a:r>
              <a:rPr lang="en-US" dirty="0"/>
              <a:t>Click icon to insert image</a:t>
            </a:r>
          </a:p>
        </p:txBody>
      </p:sp>
      <p:sp>
        <p:nvSpPr>
          <p:cNvPr id="12" name="Picture Placeholder 7">
            <a:extLst>
              <a:ext uri="{FF2B5EF4-FFF2-40B4-BE49-F238E27FC236}">
                <a16:creationId xmlns:a16="http://schemas.microsoft.com/office/drawing/2014/main" id="{201336DC-BA44-7F4E-9688-6B865E893305}"/>
              </a:ext>
            </a:extLst>
          </p:cNvPr>
          <p:cNvSpPr>
            <a:spLocks noGrp="1"/>
          </p:cNvSpPr>
          <p:nvPr>
            <p:ph type="pic" sz="quarter" idx="13" hasCustomPrompt="1"/>
          </p:nvPr>
        </p:nvSpPr>
        <p:spPr>
          <a:xfrm>
            <a:off x="8766175" y="3429000"/>
            <a:ext cx="2622077" cy="2620518"/>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36007834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bout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E565091-7E9E-3D44-841E-33FAC77CF210}"/>
              </a:ext>
            </a:extLst>
          </p:cNvPr>
          <p:cNvSpPr>
            <a:spLocks noGrp="1"/>
          </p:cNvSpPr>
          <p:nvPr>
            <p:ph type="pic" sz="quarter" idx="10" hasCustomPrompt="1"/>
          </p:nvPr>
        </p:nvSpPr>
        <p:spPr>
          <a:xfrm>
            <a:off x="0" y="2009776"/>
            <a:ext cx="4052711" cy="4848224"/>
          </a:xfrm>
          <a:prstGeom prst="rect">
            <a:avLst/>
          </a:prstGeom>
        </p:spPr>
        <p:txBody>
          <a:bodyPr/>
          <a:lstStyle/>
          <a:p>
            <a:r>
              <a:rPr lang="en-US" dirty="0"/>
              <a:t>Click icon to insert Image</a:t>
            </a:r>
          </a:p>
        </p:txBody>
      </p:sp>
      <p:sp>
        <p:nvSpPr>
          <p:cNvPr id="8" name="Picture Placeholder 7">
            <a:extLst>
              <a:ext uri="{FF2B5EF4-FFF2-40B4-BE49-F238E27FC236}">
                <a16:creationId xmlns:a16="http://schemas.microsoft.com/office/drawing/2014/main" id="{2FDC08B3-F87E-D54A-BDA2-6960174FF54A}"/>
              </a:ext>
            </a:extLst>
          </p:cNvPr>
          <p:cNvSpPr>
            <a:spLocks noGrp="1"/>
          </p:cNvSpPr>
          <p:nvPr>
            <p:ph type="pic" sz="quarter" idx="11" hasCustomPrompt="1"/>
          </p:nvPr>
        </p:nvSpPr>
        <p:spPr>
          <a:xfrm>
            <a:off x="16580" y="0"/>
            <a:ext cx="2009775" cy="2009775"/>
          </a:xfrm>
          <a:prstGeom prst="rect">
            <a:avLst/>
          </a:prstGeom>
        </p:spPr>
        <p:txBody>
          <a:bodyPr/>
          <a:lstStyle/>
          <a:p>
            <a:r>
              <a:rPr lang="en-US" dirty="0"/>
              <a:t>Click icon to insert image</a:t>
            </a:r>
          </a:p>
        </p:txBody>
      </p:sp>
      <p:sp>
        <p:nvSpPr>
          <p:cNvPr id="9" name="Picture Placeholder 7">
            <a:extLst>
              <a:ext uri="{FF2B5EF4-FFF2-40B4-BE49-F238E27FC236}">
                <a16:creationId xmlns:a16="http://schemas.microsoft.com/office/drawing/2014/main" id="{8B8C27F1-1564-1442-978F-B232F020E873}"/>
              </a:ext>
            </a:extLst>
          </p:cNvPr>
          <p:cNvSpPr>
            <a:spLocks noGrp="1"/>
          </p:cNvSpPr>
          <p:nvPr>
            <p:ph type="pic" sz="quarter" idx="12" hasCustomPrompt="1"/>
          </p:nvPr>
        </p:nvSpPr>
        <p:spPr>
          <a:xfrm>
            <a:off x="2042936" y="0"/>
            <a:ext cx="2009775" cy="2009775"/>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40111050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eneric Slide Detailed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64EC027-8294-BF41-8F19-5B5DBEF4CA4C}"/>
              </a:ext>
            </a:extLst>
          </p:cNvPr>
          <p:cNvSpPr>
            <a:spLocks noGrp="1"/>
          </p:cNvSpPr>
          <p:nvPr>
            <p:ph type="pic" sz="quarter" idx="10" hasCustomPrompt="1"/>
          </p:nvPr>
        </p:nvSpPr>
        <p:spPr>
          <a:xfrm>
            <a:off x="7405688" y="0"/>
            <a:ext cx="4778375" cy="6858000"/>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13845550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eneric Slide Detailed 2">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DD595CE5-96CF-1F4F-B50F-96000ABF72DC}"/>
              </a:ext>
            </a:extLst>
          </p:cNvPr>
          <p:cNvSpPr>
            <a:spLocks noGrp="1"/>
          </p:cNvSpPr>
          <p:nvPr>
            <p:ph type="pic" sz="quarter" idx="10" hasCustomPrompt="1"/>
          </p:nvPr>
        </p:nvSpPr>
        <p:spPr>
          <a:xfrm>
            <a:off x="0" y="0"/>
            <a:ext cx="4778375" cy="6858000"/>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1861671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ur Agenda">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B0417BF-A348-7E48-AA6A-FA89C745ECF0}"/>
              </a:ext>
            </a:extLst>
          </p:cNvPr>
          <p:cNvSpPr>
            <a:spLocks noGrp="1"/>
          </p:cNvSpPr>
          <p:nvPr>
            <p:ph type="pic" sz="quarter" idx="10" hasCustomPrompt="1"/>
          </p:nvPr>
        </p:nvSpPr>
        <p:spPr>
          <a:xfrm>
            <a:off x="0" y="0"/>
            <a:ext cx="12192000" cy="6858000"/>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16617636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e Vision">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D2528-31D5-0E44-9043-399F5C72C961}"/>
              </a:ext>
            </a:extLst>
          </p:cNvPr>
          <p:cNvSpPr>
            <a:spLocks noGrp="1"/>
          </p:cNvSpPr>
          <p:nvPr>
            <p:ph type="pic" sz="quarter" idx="10" hasCustomPrompt="1"/>
          </p:nvPr>
        </p:nvSpPr>
        <p:spPr>
          <a:xfrm>
            <a:off x="0" y="0"/>
            <a:ext cx="4360862" cy="6858000"/>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17971483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e Team">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E41292C-E356-3941-8AEB-688C8F290023}"/>
              </a:ext>
            </a:extLst>
          </p:cNvPr>
          <p:cNvSpPr>
            <a:spLocks noGrp="1"/>
          </p:cNvSpPr>
          <p:nvPr>
            <p:ph type="pic" sz="quarter" idx="10" hasCustomPrompt="1"/>
          </p:nvPr>
        </p:nvSpPr>
        <p:spPr>
          <a:xfrm>
            <a:off x="1087954" y="2360267"/>
            <a:ext cx="1531680" cy="1531680"/>
          </a:xfrm>
          <a:prstGeom prst="ellipse">
            <a:avLst/>
          </a:prstGeom>
        </p:spPr>
        <p:txBody>
          <a:bodyPr/>
          <a:lstStyle>
            <a:lvl1pPr>
              <a:defRPr sz="1600"/>
            </a:lvl1pPr>
          </a:lstStyle>
          <a:p>
            <a:r>
              <a:rPr lang="en-US" dirty="0"/>
              <a:t>Click icon to insert image</a:t>
            </a:r>
          </a:p>
        </p:txBody>
      </p:sp>
      <p:sp>
        <p:nvSpPr>
          <p:cNvPr id="7" name="Picture Placeholder 5">
            <a:extLst>
              <a:ext uri="{FF2B5EF4-FFF2-40B4-BE49-F238E27FC236}">
                <a16:creationId xmlns:a16="http://schemas.microsoft.com/office/drawing/2014/main" id="{0DF7E645-56C8-5147-A658-12D907E1F61C}"/>
              </a:ext>
            </a:extLst>
          </p:cNvPr>
          <p:cNvSpPr>
            <a:spLocks noGrp="1"/>
          </p:cNvSpPr>
          <p:nvPr>
            <p:ph type="pic" sz="quarter" idx="11" hasCustomPrompt="1"/>
          </p:nvPr>
        </p:nvSpPr>
        <p:spPr>
          <a:xfrm>
            <a:off x="3200959" y="2360267"/>
            <a:ext cx="1531680" cy="1531680"/>
          </a:xfrm>
          <a:prstGeom prst="ellipse">
            <a:avLst/>
          </a:prstGeom>
        </p:spPr>
        <p:txBody>
          <a:bodyPr/>
          <a:lstStyle>
            <a:lvl1pPr>
              <a:defRPr sz="1600"/>
            </a:lvl1pPr>
          </a:lstStyle>
          <a:p>
            <a:r>
              <a:rPr lang="en-US" dirty="0"/>
              <a:t>Click icon to insert image</a:t>
            </a:r>
          </a:p>
        </p:txBody>
      </p:sp>
      <p:sp>
        <p:nvSpPr>
          <p:cNvPr id="8" name="Picture Placeholder 5">
            <a:extLst>
              <a:ext uri="{FF2B5EF4-FFF2-40B4-BE49-F238E27FC236}">
                <a16:creationId xmlns:a16="http://schemas.microsoft.com/office/drawing/2014/main" id="{004B0D82-4197-C24A-889C-46ECAD9CFFB4}"/>
              </a:ext>
            </a:extLst>
          </p:cNvPr>
          <p:cNvSpPr>
            <a:spLocks noGrp="1"/>
          </p:cNvSpPr>
          <p:nvPr>
            <p:ph type="pic" sz="quarter" idx="12" hasCustomPrompt="1"/>
          </p:nvPr>
        </p:nvSpPr>
        <p:spPr>
          <a:xfrm>
            <a:off x="5326321" y="2360267"/>
            <a:ext cx="1531680" cy="1531680"/>
          </a:xfrm>
          <a:prstGeom prst="ellipse">
            <a:avLst/>
          </a:prstGeom>
        </p:spPr>
        <p:txBody>
          <a:bodyPr/>
          <a:lstStyle>
            <a:lvl1pPr>
              <a:defRPr sz="1600"/>
            </a:lvl1pPr>
          </a:lstStyle>
          <a:p>
            <a:r>
              <a:rPr lang="en-US" dirty="0"/>
              <a:t>Click icon to insert image</a:t>
            </a:r>
          </a:p>
        </p:txBody>
      </p:sp>
      <p:sp>
        <p:nvSpPr>
          <p:cNvPr id="9" name="Picture Placeholder 5">
            <a:extLst>
              <a:ext uri="{FF2B5EF4-FFF2-40B4-BE49-F238E27FC236}">
                <a16:creationId xmlns:a16="http://schemas.microsoft.com/office/drawing/2014/main" id="{488F00BF-4713-3248-9902-C5F462B450ED}"/>
              </a:ext>
            </a:extLst>
          </p:cNvPr>
          <p:cNvSpPr>
            <a:spLocks noGrp="1"/>
          </p:cNvSpPr>
          <p:nvPr>
            <p:ph type="pic" sz="quarter" idx="13" hasCustomPrompt="1"/>
          </p:nvPr>
        </p:nvSpPr>
        <p:spPr>
          <a:xfrm>
            <a:off x="7451683" y="2360267"/>
            <a:ext cx="1531680" cy="1531680"/>
          </a:xfrm>
          <a:prstGeom prst="ellipse">
            <a:avLst/>
          </a:prstGeom>
        </p:spPr>
        <p:txBody>
          <a:bodyPr/>
          <a:lstStyle>
            <a:lvl1pPr>
              <a:defRPr sz="1600"/>
            </a:lvl1pPr>
          </a:lstStyle>
          <a:p>
            <a:r>
              <a:rPr lang="en-US" dirty="0"/>
              <a:t>Click icon to insert image</a:t>
            </a:r>
          </a:p>
        </p:txBody>
      </p:sp>
      <p:sp>
        <p:nvSpPr>
          <p:cNvPr id="10" name="Picture Placeholder 5">
            <a:extLst>
              <a:ext uri="{FF2B5EF4-FFF2-40B4-BE49-F238E27FC236}">
                <a16:creationId xmlns:a16="http://schemas.microsoft.com/office/drawing/2014/main" id="{292DE40C-1539-BC49-8956-B15183A5378D}"/>
              </a:ext>
            </a:extLst>
          </p:cNvPr>
          <p:cNvSpPr>
            <a:spLocks noGrp="1"/>
          </p:cNvSpPr>
          <p:nvPr>
            <p:ph type="pic" sz="quarter" idx="14" hasCustomPrompt="1"/>
          </p:nvPr>
        </p:nvSpPr>
        <p:spPr>
          <a:xfrm>
            <a:off x="9552331" y="2360267"/>
            <a:ext cx="1531680" cy="1531680"/>
          </a:xfrm>
          <a:prstGeom prst="ellipse">
            <a:avLst/>
          </a:prstGeom>
        </p:spPr>
        <p:txBody>
          <a:bodyPr/>
          <a:lstStyle>
            <a:lvl1pPr>
              <a:defRPr sz="1600"/>
            </a:lvl1pPr>
          </a:lstStyle>
          <a:p>
            <a:r>
              <a:rPr lang="en-US" dirty="0"/>
              <a:t>Click icon to insert image</a:t>
            </a:r>
          </a:p>
        </p:txBody>
      </p:sp>
    </p:spTree>
    <p:extLst>
      <p:ext uri="{BB962C8B-B14F-4D97-AF65-F5344CB8AC3E}">
        <p14:creationId xmlns:p14="http://schemas.microsoft.com/office/powerpoint/2010/main" val="22405038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F8D6D42-230C-DD4B-B47B-340ADFDE892B}"/>
              </a:ext>
            </a:extLst>
          </p:cNvPr>
          <p:cNvSpPr>
            <a:spLocks noGrp="1"/>
          </p:cNvSpPr>
          <p:nvPr>
            <p:ph type="pic" sz="quarter" idx="10" hasCustomPrompt="1"/>
          </p:nvPr>
        </p:nvSpPr>
        <p:spPr>
          <a:xfrm>
            <a:off x="0" y="0"/>
            <a:ext cx="12192000" cy="6858000"/>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29935568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ortfolio 1">
    <p:spTree>
      <p:nvGrpSpPr>
        <p:cNvPr id="1" name=""/>
        <p:cNvGrpSpPr/>
        <p:nvPr/>
      </p:nvGrpSpPr>
      <p:grpSpPr>
        <a:xfrm>
          <a:off x="0" y="0"/>
          <a:ext cx="0" cy="0"/>
          <a:chOff x="0" y="0"/>
          <a:chExt cx="0" cy="0"/>
        </a:xfrm>
      </p:grpSpPr>
      <p:sp>
        <p:nvSpPr>
          <p:cNvPr id="14" name="Picture Placeholder 5">
            <a:extLst>
              <a:ext uri="{FF2B5EF4-FFF2-40B4-BE49-F238E27FC236}">
                <a16:creationId xmlns:a16="http://schemas.microsoft.com/office/drawing/2014/main" id="{526415EA-008E-4F45-A6ED-3B2F749266D8}"/>
              </a:ext>
            </a:extLst>
          </p:cNvPr>
          <p:cNvSpPr>
            <a:spLocks noGrp="1"/>
          </p:cNvSpPr>
          <p:nvPr>
            <p:ph type="pic" sz="quarter" idx="16" hasCustomPrompt="1"/>
          </p:nvPr>
        </p:nvSpPr>
        <p:spPr>
          <a:xfrm>
            <a:off x="9159412" y="0"/>
            <a:ext cx="3032588" cy="3429000"/>
          </a:xfrm>
          <a:prstGeom prst="rect">
            <a:avLst/>
          </a:prstGeom>
        </p:spPr>
        <p:txBody>
          <a:bodyPr/>
          <a:lstStyle/>
          <a:p>
            <a:r>
              <a:rPr lang="en-US" dirty="0"/>
              <a:t>Click icon to insert image </a:t>
            </a:r>
          </a:p>
        </p:txBody>
      </p:sp>
      <p:sp>
        <p:nvSpPr>
          <p:cNvPr id="15" name="Picture Placeholder 5">
            <a:extLst>
              <a:ext uri="{FF2B5EF4-FFF2-40B4-BE49-F238E27FC236}">
                <a16:creationId xmlns:a16="http://schemas.microsoft.com/office/drawing/2014/main" id="{42213CF6-4215-574F-BD2B-30442A5B23A4}"/>
              </a:ext>
            </a:extLst>
          </p:cNvPr>
          <p:cNvSpPr>
            <a:spLocks noGrp="1"/>
          </p:cNvSpPr>
          <p:nvPr>
            <p:ph type="pic" sz="quarter" idx="17" hasCustomPrompt="1"/>
          </p:nvPr>
        </p:nvSpPr>
        <p:spPr>
          <a:xfrm>
            <a:off x="3066434" y="0"/>
            <a:ext cx="3032588" cy="3429000"/>
          </a:xfrm>
          <a:prstGeom prst="rect">
            <a:avLst/>
          </a:prstGeom>
        </p:spPr>
        <p:txBody>
          <a:bodyPr/>
          <a:lstStyle/>
          <a:p>
            <a:r>
              <a:rPr lang="en-US" dirty="0"/>
              <a:t>Click icon to insert image </a:t>
            </a:r>
          </a:p>
        </p:txBody>
      </p:sp>
      <p:sp>
        <p:nvSpPr>
          <p:cNvPr id="16" name="Picture Placeholder 5">
            <a:extLst>
              <a:ext uri="{FF2B5EF4-FFF2-40B4-BE49-F238E27FC236}">
                <a16:creationId xmlns:a16="http://schemas.microsoft.com/office/drawing/2014/main" id="{1208596F-4D7C-F244-8DE0-C5815733E6E1}"/>
              </a:ext>
            </a:extLst>
          </p:cNvPr>
          <p:cNvSpPr>
            <a:spLocks noGrp="1"/>
          </p:cNvSpPr>
          <p:nvPr>
            <p:ph type="pic" sz="quarter" idx="18" hasCustomPrompt="1"/>
          </p:nvPr>
        </p:nvSpPr>
        <p:spPr>
          <a:xfrm>
            <a:off x="6092979" y="0"/>
            <a:ext cx="3032588" cy="3429000"/>
          </a:xfrm>
          <a:prstGeom prst="rect">
            <a:avLst/>
          </a:prstGeom>
        </p:spPr>
        <p:txBody>
          <a:bodyPr/>
          <a:lstStyle/>
          <a:p>
            <a:r>
              <a:rPr lang="en-US" dirty="0"/>
              <a:t>Click icon to insert image </a:t>
            </a:r>
          </a:p>
        </p:txBody>
      </p:sp>
      <p:sp>
        <p:nvSpPr>
          <p:cNvPr id="17" name="Picture Placeholder 5">
            <a:extLst>
              <a:ext uri="{FF2B5EF4-FFF2-40B4-BE49-F238E27FC236}">
                <a16:creationId xmlns:a16="http://schemas.microsoft.com/office/drawing/2014/main" id="{2E09827A-006D-EC4E-9E85-F2EC7B7D2805}"/>
              </a:ext>
            </a:extLst>
          </p:cNvPr>
          <p:cNvSpPr>
            <a:spLocks noGrp="1"/>
          </p:cNvSpPr>
          <p:nvPr>
            <p:ph type="pic" sz="quarter" idx="19" hasCustomPrompt="1"/>
          </p:nvPr>
        </p:nvSpPr>
        <p:spPr>
          <a:xfrm>
            <a:off x="9159412" y="3425952"/>
            <a:ext cx="3032588" cy="3429000"/>
          </a:xfrm>
          <a:prstGeom prst="rect">
            <a:avLst/>
          </a:prstGeom>
        </p:spPr>
        <p:txBody>
          <a:bodyPr/>
          <a:lstStyle/>
          <a:p>
            <a:r>
              <a:rPr lang="en-US" dirty="0"/>
              <a:t>Click icon to insert image </a:t>
            </a:r>
          </a:p>
        </p:txBody>
      </p:sp>
      <p:sp>
        <p:nvSpPr>
          <p:cNvPr id="18" name="Picture Placeholder 5">
            <a:extLst>
              <a:ext uri="{FF2B5EF4-FFF2-40B4-BE49-F238E27FC236}">
                <a16:creationId xmlns:a16="http://schemas.microsoft.com/office/drawing/2014/main" id="{513CEAC0-EC82-3847-BD5F-9DB809FAD34E}"/>
              </a:ext>
            </a:extLst>
          </p:cNvPr>
          <p:cNvSpPr>
            <a:spLocks noGrp="1"/>
          </p:cNvSpPr>
          <p:nvPr>
            <p:ph type="pic" sz="quarter" idx="20" hasCustomPrompt="1"/>
          </p:nvPr>
        </p:nvSpPr>
        <p:spPr>
          <a:xfrm>
            <a:off x="3066434" y="3425952"/>
            <a:ext cx="3032588" cy="3429000"/>
          </a:xfrm>
          <a:prstGeom prst="rect">
            <a:avLst/>
          </a:prstGeom>
        </p:spPr>
        <p:txBody>
          <a:bodyPr/>
          <a:lstStyle/>
          <a:p>
            <a:r>
              <a:rPr lang="en-US" dirty="0"/>
              <a:t>Click icon to insert image </a:t>
            </a:r>
          </a:p>
        </p:txBody>
      </p:sp>
      <p:sp>
        <p:nvSpPr>
          <p:cNvPr id="19" name="Picture Placeholder 5">
            <a:extLst>
              <a:ext uri="{FF2B5EF4-FFF2-40B4-BE49-F238E27FC236}">
                <a16:creationId xmlns:a16="http://schemas.microsoft.com/office/drawing/2014/main" id="{C6ADBD46-67AC-FB41-B36B-662FB0B392D5}"/>
              </a:ext>
            </a:extLst>
          </p:cNvPr>
          <p:cNvSpPr>
            <a:spLocks noGrp="1"/>
          </p:cNvSpPr>
          <p:nvPr>
            <p:ph type="pic" sz="quarter" idx="21" hasCustomPrompt="1"/>
          </p:nvPr>
        </p:nvSpPr>
        <p:spPr>
          <a:xfrm>
            <a:off x="6092979" y="3425952"/>
            <a:ext cx="3032588" cy="3429000"/>
          </a:xfrm>
          <a:prstGeom prst="rect">
            <a:avLst/>
          </a:prstGeom>
        </p:spPr>
        <p:txBody>
          <a:bodyPr/>
          <a:lstStyle/>
          <a:p>
            <a:r>
              <a:rPr lang="en-US" dirty="0"/>
              <a:t>Click icon to insert image </a:t>
            </a:r>
          </a:p>
        </p:txBody>
      </p:sp>
      <p:sp>
        <p:nvSpPr>
          <p:cNvPr id="20" name="Picture Placeholder 5">
            <a:extLst>
              <a:ext uri="{FF2B5EF4-FFF2-40B4-BE49-F238E27FC236}">
                <a16:creationId xmlns:a16="http://schemas.microsoft.com/office/drawing/2014/main" id="{1B54900C-CA3F-534F-92F4-B49D0DB60F7E}"/>
              </a:ext>
            </a:extLst>
          </p:cNvPr>
          <p:cNvSpPr>
            <a:spLocks noGrp="1"/>
          </p:cNvSpPr>
          <p:nvPr>
            <p:ph type="pic" sz="quarter" idx="22" hasCustomPrompt="1"/>
          </p:nvPr>
        </p:nvSpPr>
        <p:spPr>
          <a:xfrm>
            <a:off x="0" y="3429000"/>
            <a:ext cx="3032588" cy="3429000"/>
          </a:xfrm>
          <a:prstGeom prst="rect">
            <a:avLst/>
          </a:prstGeom>
        </p:spPr>
        <p:txBody>
          <a:bodyPr/>
          <a:lstStyle/>
          <a:p>
            <a:r>
              <a:rPr lang="en-US" dirty="0"/>
              <a:t>Click icon to insert image </a:t>
            </a:r>
          </a:p>
        </p:txBody>
      </p:sp>
    </p:spTree>
    <p:extLst>
      <p:ext uri="{BB962C8B-B14F-4D97-AF65-F5344CB8AC3E}">
        <p14:creationId xmlns:p14="http://schemas.microsoft.com/office/powerpoint/2010/main" val="41412057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ortfolio 4">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A8C4E93-B457-C644-B10C-588FC6A7280E}"/>
              </a:ext>
            </a:extLst>
          </p:cNvPr>
          <p:cNvSpPr>
            <a:spLocks noGrp="1"/>
          </p:cNvSpPr>
          <p:nvPr>
            <p:ph type="pic" sz="quarter" idx="10" hasCustomPrompt="1"/>
          </p:nvPr>
        </p:nvSpPr>
        <p:spPr>
          <a:xfrm>
            <a:off x="1085850" y="0"/>
            <a:ext cx="2279650" cy="2279650"/>
          </a:xfrm>
          <a:prstGeom prst="rect">
            <a:avLst/>
          </a:prstGeom>
        </p:spPr>
        <p:txBody>
          <a:bodyPr/>
          <a:lstStyle/>
          <a:p>
            <a:r>
              <a:rPr lang="en-US" dirty="0"/>
              <a:t>Click icon to insert image</a:t>
            </a:r>
          </a:p>
        </p:txBody>
      </p:sp>
      <p:sp>
        <p:nvSpPr>
          <p:cNvPr id="7" name="Picture Placeholder 5">
            <a:extLst>
              <a:ext uri="{FF2B5EF4-FFF2-40B4-BE49-F238E27FC236}">
                <a16:creationId xmlns:a16="http://schemas.microsoft.com/office/drawing/2014/main" id="{ADC622F4-2416-D04D-AEAF-3D4AFCE90618}"/>
              </a:ext>
            </a:extLst>
          </p:cNvPr>
          <p:cNvSpPr>
            <a:spLocks noGrp="1"/>
          </p:cNvSpPr>
          <p:nvPr>
            <p:ph type="pic" sz="quarter" idx="11" hasCustomPrompt="1"/>
          </p:nvPr>
        </p:nvSpPr>
        <p:spPr>
          <a:xfrm>
            <a:off x="3365500" y="0"/>
            <a:ext cx="2279650" cy="2279650"/>
          </a:xfrm>
          <a:prstGeom prst="rect">
            <a:avLst/>
          </a:prstGeom>
        </p:spPr>
        <p:txBody>
          <a:bodyPr/>
          <a:lstStyle/>
          <a:p>
            <a:r>
              <a:rPr lang="en-US" dirty="0"/>
              <a:t>Click icon to insert image</a:t>
            </a:r>
          </a:p>
        </p:txBody>
      </p:sp>
      <p:sp>
        <p:nvSpPr>
          <p:cNvPr id="8" name="Picture Placeholder 5">
            <a:extLst>
              <a:ext uri="{FF2B5EF4-FFF2-40B4-BE49-F238E27FC236}">
                <a16:creationId xmlns:a16="http://schemas.microsoft.com/office/drawing/2014/main" id="{231F006F-0B97-E54D-8A17-0C2B42087494}"/>
              </a:ext>
            </a:extLst>
          </p:cNvPr>
          <p:cNvSpPr>
            <a:spLocks noGrp="1"/>
          </p:cNvSpPr>
          <p:nvPr>
            <p:ph type="pic" sz="quarter" idx="12" hasCustomPrompt="1"/>
          </p:nvPr>
        </p:nvSpPr>
        <p:spPr>
          <a:xfrm>
            <a:off x="1085850" y="2298701"/>
            <a:ext cx="2279650" cy="2279650"/>
          </a:xfrm>
          <a:prstGeom prst="rect">
            <a:avLst/>
          </a:prstGeom>
        </p:spPr>
        <p:txBody>
          <a:bodyPr/>
          <a:lstStyle/>
          <a:p>
            <a:r>
              <a:rPr lang="en-US" dirty="0"/>
              <a:t>Click icon to insert image</a:t>
            </a:r>
          </a:p>
        </p:txBody>
      </p:sp>
      <p:sp>
        <p:nvSpPr>
          <p:cNvPr id="9" name="Picture Placeholder 5">
            <a:extLst>
              <a:ext uri="{FF2B5EF4-FFF2-40B4-BE49-F238E27FC236}">
                <a16:creationId xmlns:a16="http://schemas.microsoft.com/office/drawing/2014/main" id="{D2123FD4-9528-3A42-B216-1B089CB308F9}"/>
              </a:ext>
            </a:extLst>
          </p:cNvPr>
          <p:cNvSpPr>
            <a:spLocks noGrp="1"/>
          </p:cNvSpPr>
          <p:nvPr>
            <p:ph type="pic" sz="quarter" idx="13" hasCustomPrompt="1"/>
          </p:nvPr>
        </p:nvSpPr>
        <p:spPr>
          <a:xfrm>
            <a:off x="3365500" y="2298701"/>
            <a:ext cx="2279650" cy="2279650"/>
          </a:xfrm>
          <a:prstGeom prst="rect">
            <a:avLst/>
          </a:prstGeom>
        </p:spPr>
        <p:txBody>
          <a:bodyPr/>
          <a:lstStyle/>
          <a:p>
            <a:r>
              <a:rPr lang="en-US" dirty="0"/>
              <a:t>Click icon to insert image</a:t>
            </a:r>
          </a:p>
        </p:txBody>
      </p:sp>
      <p:sp>
        <p:nvSpPr>
          <p:cNvPr id="10" name="Picture Placeholder 5">
            <a:extLst>
              <a:ext uri="{FF2B5EF4-FFF2-40B4-BE49-F238E27FC236}">
                <a16:creationId xmlns:a16="http://schemas.microsoft.com/office/drawing/2014/main" id="{33C1D43F-3A7D-1641-9714-E9BCFC0A1109}"/>
              </a:ext>
            </a:extLst>
          </p:cNvPr>
          <p:cNvSpPr>
            <a:spLocks noGrp="1"/>
          </p:cNvSpPr>
          <p:nvPr>
            <p:ph type="pic" sz="quarter" idx="14" hasCustomPrompt="1"/>
          </p:nvPr>
        </p:nvSpPr>
        <p:spPr>
          <a:xfrm>
            <a:off x="1085850" y="4597402"/>
            <a:ext cx="2279650" cy="2279650"/>
          </a:xfrm>
          <a:prstGeom prst="rect">
            <a:avLst/>
          </a:prstGeom>
        </p:spPr>
        <p:txBody>
          <a:bodyPr/>
          <a:lstStyle/>
          <a:p>
            <a:r>
              <a:rPr lang="en-US" dirty="0"/>
              <a:t>Click icon to insert image</a:t>
            </a:r>
          </a:p>
        </p:txBody>
      </p:sp>
      <p:sp>
        <p:nvSpPr>
          <p:cNvPr id="11" name="Picture Placeholder 5">
            <a:extLst>
              <a:ext uri="{FF2B5EF4-FFF2-40B4-BE49-F238E27FC236}">
                <a16:creationId xmlns:a16="http://schemas.microsoft.com/office/drawing/2014/main" id="{30049CD9-F317-504D-BA94-DC151B36B2AA}"/>
              </a:ext>
            </a:extLst>
          </p:cNvPr>
          <p:cNvSpPr>
            <a:spLocks noGrp="1"/>
          </p:cNvSpPr>
          <p:nvPr>
            <p:ph type="pic" sz="quarter" idx="15" hasCustomPrompt="1"/>
          </p:nvPr>
        </p:nvSpPr>
        <p:spPr>
          <a:xfrm>
            <a:off x="3365500" y="4597402"/>
            <a:ext cx="2279650" cy="2279650"/>
          </a:xfrm>
          <a:prstGeom prst="rect">
            <a:avLst/>
          </a:prstGeom>
        </p:spPr>
        <p:txBody>
          <a:bodyPr/>
          <a:lstStyle/>
          <a:p>
            <a:r>
              <a:rPr lang="en-US" dirty="0"/>
              <a:t>Click icon to insert image</a:t>
            </a:r>
          </a:p>
        </p:txBody>
      </p:sp>
    </p:spTree>
    <p:extLst>
      <p:ext uri="{BB962C8B-B14F-4D97-AF65-F5344CB8AC3E}">
        <p14:creationId xmlns:p14="http://schemas.microsoft.com/office/powerpoint/2010/main" val="3152265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BA66-6547-3C11-CB7D-8C3DCC0CD3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6A7E57-FCBC-4365-1045-5E5C750492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9A7FDE-D735-07D0-5D49-C5148C2098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CC27E44B-7FA5-9C64-4F54-6D107DAF5FB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87030D-DD7E-D3BD-A4A4-D532FBEDEE7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213639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420EC083-E4D7-BD4E-B26D-4440655A4B87}"/>
              </a:ext>
            </a:extLst>
          </p:cNvPr>
          <p:cNvSpPr>
            <a:spLocks noGrp="1"/>
          </p:cNvSpPr>
          <p:nvPr>
            <p:ph type="pic" sz="quarter" idx="10" hasCustomPrompt="1"/>
          </p:nvPr>
        </p:nvSpPr>
        <p:spPr>
          <a:xfrm>
            <a:off x="0" y="0"/>
            <a:ext cx="12192000" cy="6858001"/>
          </a:xfrm>
          <a:prstGeom prst="rect">
            <a:avLst/>
          </a:prstGeom>
        </p:spPr>
        <p:txBody>
          <a:bodyPr/>
          <a:lstStyle>
            <a:lvl1pPr>
              <a:defRPr/>
            </a:lvl1pPr>
          </a:lstStyle>
          <a:p>
            <a:r>
              <a:rPr lang="en-US" dirty="0"/>
              <a:t>Click icon to insert image</a:t>
            </a:r>
          </a:p>
        </p:txBody>
      </p:sp>
    </p:spTree>
    <p:extLst>
      <p:ext uri="{BB962C8B-B14F-4D97-AF65-F5344CB8AC3E}">
        <p14:creationId xmlns:p14="http://schemas.microsoft.com/office/powerpoint/2010/main" val="589600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47EA1-A79C-0D52-FFBD-6216A5EC8C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2DDCAA-8FDD-4BD1-D574-5FC08BB90C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69534C-F590-3197-DD4A-20F05E0CAD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973233-93B1-5031-D8E3-3F83F1ED25BF}"/>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9304A264-9B72-2442-784C-C13E65A3D6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F573F02-58A0-9C2C-C925-AD5C7B128FFF}"/>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21323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85A0C-6122-20EE-EC32-26BBBF9DAD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203A2B-EA0D-A21E-6858-0A1B11CB1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599BE2-62B4-DA4E-2D81-52C58825F9B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33408C-1C75-D2E6-8BD0-23559E8CA2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D6ECF8-EAB8-1EE7-89B5-B8441D2A694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718C6C-E2B7-F7EC-FB5E-1550C6CDD3A2}"/>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615DEEA-3A22-F444-5811-1E3B37321FD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4E92736-ED9F-04B6-AAF1-8F5AEE89FAC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8686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7B6F-D588-CDC0-5398-A4A4855685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07DCFE-03B1-6932-C52E-1947862A931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C7480D51-0224-804E-E269-C532432F79D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30F19C35-9D6E-B577-CE94-9EC911FD7927}"/>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0200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E933F4-7422-0603-D51E-B5AAC86CFEBD}"/>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6A0EEE55-3819-5D86-2B27-C34321DAF1C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17388A4-3474-0977-B893-A868E7E588C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54868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A22E-7CED-F7ED-9B28-D074B1767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78A2F9-1A3E-EB92-ED94-EA443084A8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174EE72-7F68-A4F6-7DE8-2DB598477B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5FF824-24CA-5B06-C632-D8962F133715}"/>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7CE9135-6398-A896-4D96-23CC76935F2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BA364E3-1DBA-E28D-B135-4386945226F8}"/>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20468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32392-07B0-DBFD-6C1E-5A83086557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5EFE3D-6DF7-A538-FE38-DB75BCFC26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15D6F7-CF8B-0E8F-E6FE-301E63AF5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931C9C-3650-6B1A-5905-1133371638DA}"/>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F0E8A171-6C69-511C-D850-0EFBB4E1D2F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3FC668-353C-D335-2AF1-B0968A2B1E9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972911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3F6C2E-AE22-3AB4-C804-AFBEDBF1B8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5686A6-9686-CCC1-DC6D-29960C4EAF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95B19C-5AEE-0C5B-85AE-663012536E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4EDC7B88-A913-BB64-2599-33E88B9EC7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FEEDC52-E24A-5804-05F5-961AA05FC3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26328818"/>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651" r:id="rId21"/>
    <p:sldLayoutId id="2147483654" r:id="rId22"/>
    <p:sldLayoutId id="2147483655" r:id="rId23"/>
    <p:sldLayoutId id="2147483657" r:id="rId24"/>
    <p:sldLayoutId id="2147483659" r:id="rId25"/>
    <p:sldLayoutId id="2147483661" r:id="rId26"/>
    <p:sldLayoutId id="2147483662" r:id="rId27"/>
    <p:sldLayoutId id="2147483663" r:id="rId28"/>
    <p:sldLayoutId id="2147483666" r:id="rId29"/>
    <p:sldLayoutId id="2147483667" r:id="rId3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4.jpeg"/><Relationship Id="rId7" Type="http://schemas.openxmlformats.org/officeDocument/2006/relationships/diagramColors" Target="../diagrams/colors4.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image" Target="../media/image23.png"/><Relationship Id="rId4" Type="http://schemas.openxmlformats.org/officeDocument/2006/relationships/diagramData" Target="../diagrams/data4.xml"/><Relationship Id="rId9" Type="http://schemas.openxmlformats.org/officeDocument/2006/relationships/hyperlink" Target="https://github.com/mpiatek26/IBM_SpaceX_Project/blob/main/2%20IBM%20SpaceX%20Webscrapp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hyperlink" Target="https://github.com/mpiatek26/IBM_SpaceX_Project/blob/main/1%20IBM%20SpaceX%20Data%20Wrangling.ipynb" TargetMode="External"/><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jpeg"/><Relationship Id="rId7" Type="http://schemas.openxmlformats.org/officeDocument/2006/relationships/image" Target="../media/image29.pn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8.svg"/><Relationship Id="rId11" Type="http://schemas.openxmlformats.org/officeDocument/2006/relationships/hyperlink" Target="https://github.com/mpiatek26/IBM_SpaceX_Project/blob/main/4%20IBM%20SpaceX%20Final%20EDA%20with%20Data%20Visualization.ipynb" TargetMode="External"/><Relationship Id="rId5" Type="http://schemas.openxmlformats.org/officeDocument/2006/relationships/image" Target="../media/image27.png"/><Relationship Id="rId10" Type="http://schemas.openxmlformats.org/officeDocument/2006/relationships/image" Target="../media/image17.svg"/><Relationship Id="rId4" Type="http://schemas.openxmlformats.org/officeDocument/2006/relationships/image" Target="../media/image26.jpeg"/><Relationship Id="rId9"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hyperlink" Target="https://github.com/mpiatek26/IBM_SpaceX_Project/blob/main/3%20IBM%20SpaceX%20Final%20EDA%20and%20SQL.ipynb" TargetMode="Externa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hyperlink" Target="https://github.com/mpiatek26/IBM_SpaceX_Project/blob/main/5%20IBM%20SpaceX%20Visual%20Analytics%20with%20Folium.ipynb" TargetMode="Externa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5.png"/><Relationship Id="rId7" Type="http://schemas.openxmlformats.org/officeDocument/2006/relationships/hyperlink" Target="https://github.com/mpiatek26/IBM_SpaceX_Project/blob/main/6%20IBM%20SpaceX%20Interactive%20Plotly%20Visual%20Dash.py" TargetMode="External"/><Relationship Id="rId2" Type="http://schemas.openxmlformats.org/officeDocument/2006/relationships/image" Target="../media/image3.jpeg"/><Relationship Id="rId1" Type="http://schemas.openxmlformats.org/officeDocument/2006/relationships/slideLayout" Target="../slideLayouts/slideLayout18.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piatek26/IBM_SpaceX_Project/blob/main/7%20IBM%20SpaceX%20Final%20Machine%20Learning%20Analytics.ipynb"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jpeg"/></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49.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51.jpe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53.jpe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55.jpe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57.jpe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61.jpeg"/></Relationships>
</file>

<file path=ppt/slides/_rels/slide2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5.jpeg"/><Relationship Id="rId1" Type="http://schemas.openxmlformats.org/officeDocument/2006/relationships/slideLayout" Target="../slideLayouts/slideLayout15.xml"/><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65.jpe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67.jpe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69.jpe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71.jpe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jpeg"/><Relationship Id="rId1" Type="http://schemas.openxmlformats.org/officeDocument/2006/relationships/slideLayout" Target="../slideLayouts/slideLayout15.xml"/><Relationship Id="rId4" Type="http://schemas.openxmlformats.org/officeDocument/2006/relationships/image" Target="../media/image73.jpe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75.jpe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77.jpe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79.jpe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jpeg"/><Relationship Id="rId1" Type="http://schemas.openxmlformats.org/officeDocument/2006/relationships/slideLayout" Target="../slideLayouts/slideLayout19.xml"/><Relationship Id="rId4" Type="http://schemas.openxmlformats.org/officeDocument/2006/relationships/image" Target="../media/image82.jpe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jpeg"/><Relationship Id="rId1" Type="http://schemas.openxmlformats.org/officeDocument/2006/relationships/slideLayout" Target="../slideLayouts/slideLayout19.xml"/><Relationship Id="rId4" Type="http://schemas.openxmlformats.org/officeDocument/2006/relationships/image" Target="../media/image84.jpeg"/></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jpeg"/><Relationship Id="rId1" Type="http://schemas.openxmlformats.org/officeDocument/2006/relationships/slideLayout" Target="../slideLayouts/slideLayout19.xml"/><Relationship Id="rId4" Type="http://schemas.openxmlformats.org/officeDocument/2006/relationships/image" Target="../media/image86.jpeg"/></Relationships>
</file>

<file path=ppt/slides/_rels/slide3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0.xml"/><Relationship Id="rId5" Type="http://schemas.openxmlformats.org/officeDocument/2006/relationships/image" Target="../media/image89.jpg"/><Relationship Id="rId4" Type="http://schemas.openxmlformats.org/officeDocument/2006/relationships/image" Target="../media/image88.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3.jpeg"/><Relationship Id="rId1" Type="http://schemas.openxmlformats.org/officeDocument/2006/relationships/slideLayout" Target="../slideLayouts/slideLayout20.xml"/><Relationship Id="rId4" Type="http://schemas.openxmlformats.org/officeDocument/2006/relationships/image" Target="../media/image91.jpeg"/></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jpeg"/><Relationship Id="rId1" Type="http://schemas.openxmlformats.org/officeDocument/2006/relationships/slideLayout" Target="../slideLayouts/slideLayout20.xml"/><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97.jpe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jpeg"/><Relationship Id="rId1" Type="http://schemas.openxmlformats.org/officeDocument/2006/relationships/slideLayout" Target="../slideLayouts/slideLayout12.xml"/><Relationship Id="rId4" Type="http://schemas.openxmlformats.org/officeDocument/2006/relationships/image" Target="../media/image99.jpeg"/></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diagramColors" Target="../diagrams/colors6.xml"/><Relationship Id="rId18" Type="http://schemas.openxmlformats.org/officeDocument/2006/relationships/diagramColors" Target="../diagrams/colors7.xml"/><Relationship Id="rId3" Type="http://schemas.openxmlformats.org/officeDocument/2006/relationships/image" Target="../media/image3.jpeg"/><Relationship Id="rId7" Type="http://schemas.openxmlformats.org/officeDocument/2006/relationships/diagramQuickStyle" Target="../diagrams/quickStyle5.xml"/><Relationship Id="rId12" Type="http://schemas.openxmlformats.org/officeDocument/2006/relationships/diagramQuickStyle" Target="../diagrams/quickStyle6.xml"/><Relationship Id="rId17" Type="http://schemas.openxmlformats.org/officeDocument/2006/relationships/diagramQuickStyle" Target="../diagrams/quickStyle7.xml"/><Relationship Id="rId2" Type="http://schemas.openxmlformats.org/officeDocument/2006/relationships/notesSlide" Target="../notesSlides/notesSlide14.xml"/><Relationship Id="rId16" Type="http://schemas.openxmlformats.org/officeDocument/2006/relationships/diagramLayout" Target="../diagrams/layout7.xml"/><Relationship Id="rId1" Type="http://schemas.openxmlformats.org/officeDocument/2006/relationships/slideLayout" Target="../slideLayouts/slideLayout14.xml"/><Relationship Id="rId6" Type="http://schemas.openxmlformats.org/officeDocument/2006/relationships/diagramLayout" Target="../diagrams/layout5.xml"/><Relationship Id="rId11" Type="http://schemas.openxmlformats.org/officeDocument/2006/relationships/diagramLayout" Target="../diagrams/layout6.xml"/><Relationship Id="rId5" Type="http://schemas.openxmlformats.org/officeDocument/2006/relationships/diagramData" Target="../diagrams/data5.xml"/><Relationship Id="rId15" Type="http://schemas.openxmlformats.org/officeDocument/2006/relationships/diagramData" Target="../diagrams/data7.xml"/><Relationship Id="rId10" Type="http://schemas.openxmlformats.org/officeDocument/2006/relationships/diagramData" Target="../diagrams/data6.xml"/><Relationship Id="rId19" Type="http://schemas.microsoft.com/office/2007/relationships/diagramDrawing" Target="../diagrams/drawing7.xml"/><Relationship Id="rId4" Type="http://schemas.openxmlformats.org/officeDocument/2006/relationships/image" Target="../media/image100.jpeg"/><Relationship Id="rId9" Type="http://schemas.microsoft.com/office/2007/relationships/diagramDrawing" Target="../diagrams/drawing5.xml"/><Relationship Id="rId14" Type="http://schemas.microsoft.com/office/2007/relationships/diagramDrawing" Target="../diagrams/drawing6.xml"/></Relationships>
</file>

<file path=ppt/slides/_rels/slide47.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9.gif"/><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3.jpe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jpeg"/><Relationship Id="rId9" Type="http://schemas.openxmlformats.org/officeDocument/2006/relationships/image" Target="../media/image16.png"/><Relationship Id="rId1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2.jpeg"/><Relationship Id="rId7" Type="http://schemas.openxmlformats.org/officeDocument/2006/relationships/diagramColors" Target="../diagrams/colors3.xml"/><Relationship Id="rId2" Type="http://schemas.openxmlformats.org/officeDocument/2006/relationships/image" Target="../media/image3.jpeg"/><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10" Type="http://schemas.openxmlformats.org/officeDocument/2006/relationships/image" Target="../media/image23.png"/><Relationship Id="rId4" Type="http://schemas.openxmlformats.org/officeDocument/2006/relationships/diagramData" Target="../diagrams/data3.xml"/><Relationship Id="rId9" Type="http://schemas.openxmlformats.org/officeDocument/2006/relationships/hyperlink" Target="https://github.com/mpiatek26/IBM_SpaceX_Project/blob/main/0%20IBM%20SpaceX%20Collecting%20Data.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CF7C42F-98B6-A9E2-8194-F2A3E2CEFB01}"/>
              </a:ext>
            </a:extLst>
          </p:cNvPr>
          <p:cNvSpPr txBox="1"/>
          <p:nvPr/>
        </p:nvSpPr>
        <p:spPr>
          <a:xfrm>
            <a:off x="1626919" y="3526971"/>
            <a:ext cx="184731" cy="369332"/>
          </a:xfrm>
          <a:prstGeom prst="rect">
            <a:avLst/>
          </a:prstGeom>
          <a:noFill/>
        </p:spPr>
        <p:txBody>
          <a:bodyPr wrap="none" rtlCol="0">
            <a:spAutoFit/>
          </a:bodyPr>
          <a:lstStyle/>
          <a:p>
            <a:endParaRPr lang="en-US" dirty="0"/>
          </a:p>
        </p:txBody>
      </p:sp>
      <p:pic>
        <p:nvPicPr>
          <p:cNvPr id="2050" name="Picture 2" descr="Skills Network · GitLab">
            <a:extLst>
              <a:ext uri="{FF2B5EF4-FFF2-40B4-BE49-F238E27FC236}">
                <a16:creationId xmlns:a16="http://schemas.microsoft.com/office/drawing/2014/main" id="{87E3425D-0A5D-0CD3-6390-615D20BAA29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29454" y="5195454"/>
            <a:ext cx="1662546" cy="166254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9019A47-7D23-9263-FDDE-C5D4C823C7F4}"/>
              </a:ext>
            </a:extLst>
          </p:cNvPr>
          <p:cNvSpPr txBox="1"/>
          <p:nvPr/>
        </p:nvSpPr>
        <p:spPr>
          <a:xfrm>
            <a:off x="7422078" y="382012"/>
            <a:ext cx="4769922" cy="3046988"/>
          </a:xfrm>
          <a:prstGeom prst="rect">
            <a:avLst/>
          </a:prstGeom>
          <a:noFill/>
        </p:spPr>
        <p:txBody>
          <a:bodyPr wrap="square" rtlCol="0">
            <a:spAutoFit/>
          </a:bodyPr>
          <a:lstStyle/>
          <a:p>
            <a:pPr algn="ctr"/>
            <a:r>
              <a:rPr lang="en-US" sz="2400" b="0" i="0" u="none" strike="noStrike" dirty="0">
                <a:solidFill>
                  <a:schemeClr val="bg1"/>
                </a:solidFill>
                <a:effectLst/>
                <a:latin typeface="SpaceX" panose="02000600000000000000" pitchFamily="2" charset="0"/>
                <a:cs typeface="Arial" panose="020B0604020202020204" pitchFamily="34" charset="0"/>
              </a:rPr>
              <a:t>IBM</a:t>
            </a:r>
          </a:p>
          <a:p>
            <a:pPr algn="ctr"/>
            <a:r>
              <a:rPr lang="en-US" sz="2400" dirty="0">
                <a:solidFill>
                  <a:schemeClr val="bg1"/>
                </a:solidFill>
                <a:latin typeface="SpaceX" panose="02000600000000000000" pitchFamily="2" charset="0"/>
                <a:cs typeface="Arial" panose="020B0604020202020204" pitchFamily="34" charset="0"/>
              </a:rPr>
              <a:t>SPACEX</a:t>
            </a:r>
            <a:r>
              <a:rPr lang="en-US" sz="2400" b="0" i="0" u="none" strike="noStrike" dirty="0">
                <a:solidFill>
                  <a:schemeClr val="bg1"/>
                </a:solidFill>
                <a:effectLst/>
                <a:latin typeface="SpaceX" panose="02000600000000000000" pitchFamily="2" charset="0"/>
                <a:cs typeface="Arial" panose="020B0604020202020204" pitchFamily="34" charset="0"/>
              </a:rPr>
              <a:t> </a:t>
            </a:r>
          </a:p>
          <a:p>
            <a:pPr algn="ctr"/>
            <a:r>
              <a:rPr lang="en-US" sz="2400" b="0" i="0" u="none" strike="noStrike" dirty="0">
                <a:solidFill>
                  <a:schemeClr val="bg1"/>
                </a:solidFill>
                <a:effectLst/>
                <a:latin typeface="SpaceX" panose="02000600000000000000" pitchFamily="2" charset="0"/>
                <a:cs typeface="Arial" panose="020B0604020202020204" pitchFamily="34" charset="0"/>
              </a:rPr>
              <a:t>ROCKET REUSABILITY</a:t>
            </a:r>
          </a:p>
          <a:p>
            <a:pPr algn="ctr"/>
            <a:endParaRPr lang="en-US" sz="2400" dirty="0">
              <a:solidFill>
                <a:schemeClr val="bg1"/>
              </a:solidFill>
              <a:latin typeface="SpaceX" panose="02000600000000000000" pitchFamily="2" charset="0"/>
              <a:cs typeface="Arial" panose="020B0604020202020204" pitchFamily="34" charset="0"/>
            </a:endParaRPr>
          </a:p>
          <a:p>
            <a:pPr algn="ctr"/>
            <a:r>
              <a:rPr lang="en-US" sz="2400" dirty="0">
                <a:solidFill>
                  <a:schemeClr val="bg1"/>
                </a:solidFill>
                <a:latin typeface="SpaceX" panose="02000600000000000000" pitchFamily="2" charset="0"/>
                <a:cs typeface="Arial" panose="020B0604020202020204" pitchFamily="34" charset="0"/>
              </a:rPr>
              <a:t>MIKE PIATEK</a:t>
            </a:r>
          </a:p>
          <a:p>
            <a:pPr algn="ctr"/>
            <a:endParaRPr lang="en-US" sz="2400" dirty="0">
              <a:solidFill>
                <a:schemeClr val="bg1"/>
              </a:solidFill>
              <a:latin typeface="SpaceX" panose="02000600000000000000" pitchFamily="2" charset="0"/>
              <a:cs typeface="Arial" panose="020B0604020202020204" pitchFamily="34" charset="0"/>
            </a:endParaRPr>
          </a:p>
          <a:p>
            <a:pPr algn="ctr"/>
            <a:r>
              <a:rPr lang="en-US" sz="2400" dirty="0">
                <a:solidFill>
                  <a:schemeClr val="bg1"/>
                </a:solidFill>
                <a:latin typeface="SpaceX" panose="02000600000000000000" pitchFamily="2" charset="0"/>
                <a:cs typeface="Arial" panose="020B0604020202020204" pitchFamily="34" charset="0"/>
              </a:rPr>
              <a:t>04/20/2023</a:t>
            </a:r>
          </a:p>
        </p:txBody>
      </p:sp>
    </p:spTree>
    <p:extLst>
      <p:ext uri="{BB962C8B-B14F-4D97-AF65-F5344CB8AC3E}">
        <p14:creationId xmlns:p14="http://schemas.microsoft.com/office/powerpoint/2010/main" val="38048756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7B4931-5C13-E83C-6CC2-73FED81DE101}"/>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84EE711-E267-F33F-EE55-943DB149880A}"/>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DATA COLLECTION – WEB SCRAPPING</a:t>
            </a:r>
            <a:endParaRPr lang="en-US" sz="2800" dirty="0">
              <a:effectLst/>
              <a:latin typeface="SpaceX"/>
            </a:endParaRPr>
          </a:p>
        </p:txBody>
      </p:sp>
      <p:sp>
        <p:nvSpPr>
          <p:cNvPr id="5" name="Oval 4">
            <a:extLst>
              <a:ext uri="{FF2B5EF4-FFF2-40B4-BE49-F238E27FC236}">
                <a16:creationId xmlns:a16="http://schemas.microsoft.com/office/drawing/2014/main" id="{4241A7ED-BA16-FD0E-0B46-21272392C634}"/>
              </a:ext>
            </a:extLst>
          </p:cNvPr>
          <p:cNvSpPr/>
          <p:nvPr/>
        </p:nvSpPr>
        <p:spPr>
          <a:xfrm>
            <a:off x="8726031" y="503610"/>
            <a:ext cx="3100263" cy="5405936"/>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82E58418-83A6-E323-DA6D-DCC0476A44F3}"/>
              </a:ext>
            </a:extLst>
          </p:cNvPr>
          <p:cNvGraphicFramePr/>
          <p:nvPr>
            <p:extLst>
              <p:ext uri="{D42A27DB-BD31-4B8C-83A1-F6EECF244321}">
                <p14:modId xmlns:p14="http://schemas.microsoft.com/office/powerpoint/2010/main" val="4158353851"/>
              </p:ext>
            </p:extLst>
          </p:nvPr>
        </p:nvGraphicFramePr>
        <p:xfrm>
          <a:off x="1057235" y="997745"/>
          <a:ext cx="5876966"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oup 5">
            <a:extLst>
              <a:ext uri="{FF2B5EF4-FFF2-40B4-BE49-F238E27FC236}">
                <a16:creationId xmlns:a16="http://schemas.microsoft.com/office/drawing/2014/main" id="{C29FA78E-FEED-AA42-8175-7516CEB5AA78}"/>
              </a:ext>
            </a:extLst>
          </p:cNvPr>
          <p:cNvGrpSpPr/>
          <p:nvPr/>
        </p:nvGrpSpPr>
        <p:grpSpPr>
          <a:xfrm>
            <a:off x="11346873" y="5803932"/>
            <a:ext cx="834238" cy="1054067"/>
            <a:chOff x="530432" y="4935958"/>
            <a:chExt cx="1167905" cy="1512201"/>
          </a:xfrm>
        </p:grpSpPr>
        <p:sp>
          <p:nvSpPr>
            <p:cNvPr id="8" name="Rectangle 7">
              <a:extLst>
                <a:ext uri="{FF2B5EF4-FFF2-40B4-BE49-F238E27FC236}">
                  <a16:creationId xmlns:a16="http://schemas.microsoft.com/office/drawing/2014/main" id="{579F0A1D-B05D-7C60-0950-8AB7ECBB1F5E}"/>
                </a:ext>
              </a:extLst>
            </p:cNvPr>
            <p:cNvSpPr/>
            <p:nvPr/>
          </p:nvSpPr>
          <p:spPr>
            <a:xfrm>
              <a:off x="530432" y="4935958"/>
              <a:ext cx="1167905" cy="15122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Icon&#10;&#10;Description automatically generated">
              <a:hlinkClick r:id="rId9"/>
              <a:extLst>
                <a:ext uri="{FF2B5EF4-FFF2-40B4-BE49-F238E27FC236}">
                  <a16:creationId xmlns:a16="http://schemas.microsoft.com/office/drawing/2014/main" id="{143E6D95-C53C-1B2C-1F74-BB379D8B46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0432" y="4935958"/>
              <a:ext cx="1167905" cy="1512201"/>
            </a:xfrm>
            <a:prstGeom prst="rect">
              <a:avLst/>
            </a:prstGeom>
          </p:spPr>
        </p:pic>
      </p:grpSp>
    </p:spTree>
    <p:extLst>
      <p:ext uri="{BB962C8B-B14F-4D97-AF65-F5344CB8AC3E}">
        <p14:creationId xmlns:p14="http://schemas.microsoft.com/office/powerpoint/2010/main" val="1969324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97739DE-9241-4210-92EC-2E2B5C1538EA}"/>
              </a:ext>
            </a:extLst>
          </p:cNvPr>
          <p:cNvSpPr/>
          <p:nvPr/>
        </p:nvSpPr>
        <p:spPr>
          <a:xfrm>
            <a:off x="10889"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8881C3D-A19C-1B49-A09E-A2BA20B1DF9F}"/>
              </a:ext>
            </a:extLst>
          </p:cNvPr>
          <p:cNvSpPr/>
          <p:nvPr/>
        </p:nvSpPr>
        <p:spPr>
          <a:xfrm>
            <a:off x="434534" y="1326203"/>
            <a:ext cx="2456551" cy="5189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1C70AEE-7A79-AA49-8A70-449F83E98B87}"/>
              </a:ext>
            </a:extLst>
          </p:cNvPr>
          <p:cNvSpPr/>
          <p:nvPr/>
        </p:nvSpPr>
        <p:spPr>
          <a:xfrm>
            <a:off x="464633" y="1917626"/>
            <a:ext cx="2437123"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69F16E6-205C-AB47-B19B-E18EA2D28856}"/>
              </a:ext>
            </a:extLst>
          </p:cNvPr>
          <p:cNvSpPr txBox="1"/>
          <p:nvPr/>
        </p:nvSpPr>
        <p:spPr>
          <a:xfrm>
            <a:off x="462699" y="1401029"/>
            <a:ext cx="2425442" cy="307777"/>
          </a:xfrm>
          <a:prstGeom prst="rect">
            <a:avLst/>
          </a:prstGeom>
          <a:noFill/>
        </p:spPr>
        <p:txBody>
          <a:bodyPr wrap="square" rtlCol="0">
            <a:spAutoFit/>
          </a:bodyPr>
          <a:lstStyle/>
          <a:p>
            <a:pPr algn="ct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Landing Outcome</a:t>
            </a:r>
          </a:p>
        </p:txBody>
      </p:sp>
      <p:sp>
        <p:nvSpPr>
          <p:cNvPr id="11" name="Rectangle 10">
            <a:extLst>
              <a:ext uri="{FF2B5EF4-FFF2-40B4-BE49-F238E27FC236}">
                <a16:creationId xmlns:a16="http://schemas.microsoft.com/office/drawing/2014/main" id="{9504251B-7EFC-AA4E-90DE-12705B18CAE3}"/>
              </a:ext>
            </a:extLst>
          </p:cNvPr>
          <p:cNvSpPr/>
          <p:nvPr/>
        </p:nvSpPr>
        <p:spPr>
          <a:xfrm>
            <a:off x="442772" y="1930210"/>
            <a:ext cx="2456551"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C6A3331-9FDB-5E45-B2FD-D6CCDC9A2405}"/>
              </a:ext>
            </a:extLst>
          </p:cNvPr>
          <p:cNvSpPr txBox="1"/>
          <p:nvPr/>
        </p:nvSpPr>
        <p:spPr>
          <a:xfrm>
            <a:off x="447502" y="2034517"/>
            <a:ext cx="2447091" cy="284501"/>
          </a:xfrm>
          <a:prstGeom prst="rect">
            <a:avLst/>
          </a:prstGeom>
          <a:noFill/>
        </p:spPr>
        <p:txBody>
          <a:bodyPr wrap="square" rtlCol="0">
            <a:spAutoFit/>
          </a:bodyPr>
          <a:lstStyle/>
          <a:p>
            <a:pPr algn="ctr">
              <a:lnSpc>
                <a:spcPts val="1740"/>
              </a:lnSpc>
            </a:pPr>
            <a:r>
              <a:rPr lang="en-US" sz="1050" b="1" dirty="0">
                <a:latin typeface="Lato" panose="020F0502020204030203" pitchFamily="34" charset="0"/>
                <a:ea typeface="Lato" panose="020F0502020204030203" pitchFamily="34" charset="0"/>
                <a:cs typeface="Lato" panose="020F0502020204030203" pitchFamily="34" charset="0"/>
              </a:rPr>
              <a:t>True Ocean</a:t>
            </a:r>
          </a:p>
        </p:txBody>
      </p:sp>
      <p:sp>
        <p:nvSpPr>
          <p:cNvPr id="12" name="Rectangle 11">
            <a:extLst>
              <a:ext uri="{FF2B5EF4-FFF2-40B4-BE49-F238E27FC236}">
                <a16:creationId xmlns:a16="http://schemas.microsoft.com/office/drawing/2014/main" id="{A75ABF66-2CB2-2C4A-83A3-B88FDC6EA7C6}"/>
              </a:ext>
            </a:extLst>
          </p:cNvPr>
          <p:cNvSpPr/>
          <p:nvPr/>
        </p:nvSpPr>
        <p:spPr>
          <a:xfrm>
            <a:off x="442772" y="2537165"/>
            <a:ext cx="2456551" cy="518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CA3F16B5-9F67-3D41-9891-13020CEE7725}"/>
              </a:ext>
            </a:extLst>
          </p:cNvPr>
          <p:cNvSpPr txBox="1"/>
          <p:nvPr/>
        </p:nvSpPr>
        <p:spPr>
          <a:xfrm>
            <a:off x="447502" y="2652355"/>
            <a:ext cx="2447091" cy="284501"/>
          </a:xfrm>
          <a:prstGeom prst="rect">
            <a:avLst/>
          </a:prstGeom>
          <a:noFill/>
        </p:spPr>
        <p:txBody>
          <a:bodyPr wrap="square" rtlCol="0">
            <a:spAutoFit/>
          </a:bodyPr>
          <a:lstStyle/>
          <a:p>
            <a:pPr algn="ctr">
              <a:lnSpc>
                <a:spcPts val="1740"/>
              </a:lnSpc>
            </a:pPr>
            <a:r>
              <a:rPr lang="en-US" sz="1050" b="1" dirty="0">
                <a:latin typeface="Lato" panose="020F0502020204030203" pitchFamily="34" charset="0"/>
                <a:ea typeface="Lato" panose="020F0502020204030203" pitchFamily="34" charset="0"/>
                <a:cs typeface="Lato" panose="020F0502020204030203" pitchFamily="34" charset="0"/>
              </a:rPr>
              <a:t>False Ocean</a:t>
            </a:r>
          </a:p>
        </p:txBody>
      </p:sp>
      <p:sp>
        <p:nvSpPr>
          <p:cNvPr id="14" name="Rectangle 13">
            <a:extLst>
              <a:ext uri="{FF2B5EF4-FFF2-40B4-BE49-F238E27FC236}">
                <a16:creationId xmlns:a16="http://schemas.microsoft.com/office/drawing/2014/main" id="{ABA8CB7F-9C48-884A-B86A-C0F32897A3AC}"/>
              </a:ext>
            </a:extLst>
          </p:cNvPr>
          <p:cNvSpPr/>
          <p:nvPr/>
        </p:nvSpPr>
        <p:spPr>
          <a:xfrm>
            <a:off x="442772" y="3130291"/>
            <a:ext cx="2456551"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C9458356-A1DB-AA45-9C2F-99C6C0D7AF6C}"/>
              </a:ext>
            </a:extLst>
          </p:cNvPr>
          <p:cNvSpPr txBox="1"/>
          <p:nvPr/>
        </p:nvSpPr>
        <p:spPr>
          <a:xfrm>
            <a:off x="447502" y="3245481"/>
            <a:ext cx="2447091" cy="284501"/>
          </a:xfrm>
          <a:prstGeom prst="rect">
            <a:avLst/>
          </a:prstGeom>
          <a:noFill/>
        </p:spPr>
        <p:txBody>
          <a:bodyPr wrap="square" rtlCol="0">
            <a:spAutoFit/>
          </a:bodyPr>
          <a:lstStyle/>
          <a:p>
            <a:pPr algn="ctr">
              <a:lnSpc>
                <a:spcPts val="1740"/>
              </a:lnSpc>
            </a:pPr>
            <a:r>
              <a:rPr lang="en-US" sz="1050" b="1" dirty="0">
                <a:latin typeface="Lato" panose="020F0502020204030203" pitchFamily="34" charset="0"/>
                <a:ea typeface="Lato" panose="020F0502020204030203" pitchFamily="34" charset="0"/>
                <a:cs typeface="Lato" panose="020F0502020204030203" pitchFamily="34" charset="0"/>
              </a:rPr>
              <a:t>True RTLS</a:t>
            </a:r>
          </a:p>
        </p:txBody>
      </p:sp>
      <p:sp>
        <p:nvSpPr>
          <p:cNvPr id="16" name="Rectangle 15">
            <a:extLst>
              <a:ext uri="{FF2B5EF4-FFF2-40B4-BE49-F238E27FC236}">
                <a16:creationId xmlns:a16="http://schemas.microsoft.com/office/drawing/2014/main" id="{B289BDD7-6252-674E-A072-2138D5999BD7}"/>
              </a:ext>
            </a:extLst>
          </p:cNvPr>
          <p:cNvSpPr/>
          <p:nvPr/>
        </p:nvSpPr>
        <p:spPr>
          <a:xfrm>
            <a:off x="442772" y="3723416"/>
            <a:ext cx="2456551" cy="518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F162461A-6AF9-694C-AC81-B56AB3973513}"/>
              </a:ext>
            </a:extLst>
          </p:cNvPr>
          <p:cNvSpPr txBox="1"/>
          <p:nvPr/>
        </p:nvSpPr>
        <p:spPr>
          <a:xfrm>
            <a:off x="447502" y="3838606"/>
            <a:ext cx="2447091" cy="284501"/>
          </a:xfrm>
          <a:prstGeom prst="rect">
            <a:avLst/>
          </a:prstGeom>
          <a:noFill/>
        </p:spPr>
        <p:txBody>
          <a:bodyPr wrap="square" rtlCol="0">
            <a:spAutoFit/>
          </a:bodyPr>
          <a:lstStyle/>
          <a:p>
            <a:pPr algn="ctr">
              <a:lnSpc>
                <a:spcPts val="1740"/>
              </a:lnSpc>
            </a:pPr>
            <a:r>
              <a:rPr lang="en-US" sz="1050" b="1" dirty="0">
                <a:latin typeface="Lato" panose="020F0502020204030203" pitchFamily="34" charset="0"/>
                <a:ea typeface="Lato" panose="020F0502020204030203" pitchFamily="34" charset="0"/>
                <a:cs typeface="Lato" panose="020F0502020204030203" pitchFamily="34" charset="0"/>
              </a:rPr>
              <a:t>False RTLS</a:t>
            </a:r>
          </a:p>
        </p:txBody>
      </p:sp>
      <p:sp>
        <p:nvSpPr>
          <p:cNvPr id="18" name="Rectangle 17">
            <a:extLst>
              <a:ext uri="{FF2B5EF4-FFF2-40B4-BE49-F238E27FC236}">
                <a16:creationId xmlns:a16="http://schemas.microsoft.com/office/drawing/2014/main" id="{DF9175F5-0F0F-6A4D-AA1F-3AECD1637A90}"/>
              </a:ext>
            </a:extLst>
          </p:cNvPr>
          <p:cNvSpPr/>
          <p:nvPr/>
        </p:nvSpPr>
        <p:spPr>
          <a:xfrm>
            <a:off x="442772" y="4328897"/>
            <a:ext cx="2456551"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D11C3B94-DAFF-B546-BFB1-BF603F84E1F4}"/>
              </a:ext>
            </a:extLst>
          </p:cNvPr>
          <p:cNvSpPr txBox="1"/>
          <p:nvPr/>
        </p:nvSpPr>
        <p:spPr>
          <a:xfrm>
            <a:off x="447502" y="4444087"/>
            <a:ext cx="2447091" cy="284501"/>
          </a:xfrm>
          <a:prstGeom prst="rect">
            <a:avLst/>
          </a:prstGeom>
          <a:noFill/>
        </p:spPr>
        <p:txBody>
          <a:bodyPr wrap="square" rtlCol="0">
            <a:spAutoFit/>
          </a:bodyPr>
          <a:lstStyle/>
          <a:p>
            <a:pPr algn="ctr">
              <a:lnSpc>
                <a:spcPts val="1740"/>
              </a:lnSpc>
            </a:pPr>
            <a:r>
              <a:rPr lang="en-US" sz="1050" b="1" dirty="0">
                <a:latin typeface="Lato" panose="020F0502020204030203" pitchFamily="34" charset="0"/>
                <a:ea typeface="Lato" panose="020F0502020204030203" pitchFamily="34" charset="0"/>
                <a:cs typeface="Lato" panose="020F0502020204030203" pitchFamily="34" charset="0"/>
              </a:rPr>
              <a:t>True ASDS</a:t>
            </a:r>
          </a:p>
        </p:txBody>
      </p:sp>
      <p:sp>
        <p:nvSpPr>
          <p:cNvPr id="20" name="Rectangle 19">
            <a:extLst>
              <a:ext uri="{FF2B5EF4-FFF2-40B4-BE49-F238E27FC236}">
                <a16:creationId xmlns:a16="http://schemas.microsoft.com/office/drawing/2014/main" id="{995B246B-93E9-6746-9736-D9E1D0C455BA}"/>
              </a:ext>
            </a:extLst>
          </p:cNvPr>
          <p:cNvSpPr/>
          <p:nvPr/>
        </p:nvSpPr>
        <p:spPr>
          <a:xfrm>
            <a:off x="442772" y="4922021"/>
            <a:ext cx="2456551" cy="518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120EB7DB-EAC4-CB4D-AB4F-478EEACEE779}"/>
              </a:ext>
            </a:extLst>
          </p:cNvPr>
          <p:cNvSpPr txBox="1"/>
          <p:nvPr/>
        </p:nvSpPr>
        <p:spPr>
          <a:xfrm>
            <a:off x="447502" y="5037211"/>
            <a:ext cx="2447091" cy="284501"/>
          </a:xfrm>
          <a:prstGeom prst="rect">
            <a:avLst/>
          </a:prstGeom>
          <a:noFill/>
        </p:spPr>
        <p:txBody>
          <a:bodyPr wrap="square" rtlCol="0">
            <a:spAutoFit/>
          </a:bodyPr>
          <a:lstStyle/>
          <a:p>
            <a:pPr algn="ctr">
              <a:lnSpc>
                <a:spcPts val="1740"/>
              </a:lnSpc>
            </a:pPr>
            <a:r>
              <a:rPr lang="en-US" sz="1050" b="1" dirty="0">
                <a:latin typeface="Lato" panose="020F0502020204030203" pitchFamily="34" charset="0"/>
                <a:ea typeface="Lato" panose="020F0502020204030203" pitchFamily="34" charset="0"/>
                <a:cs typeface="Lato" panose="020F0502020204030203" pitchFamily="34" charset="0"/>
              </a:rPr>
              <a:t>False ASDS</a:t>
            </a:r>
          </a:p>
        </p:txBody>
      </p:sp>
      <p:sp>
        <p:nvSpPr>
          <p:cNvPr id="22" name="Rectangle 21">
            <a:extLst>
              <a:ext uri="{FF2B5EF4-FFF2-40B4-BE49-F238E27FC236}">
                <a16:creationId xmlns:a16="http://schemas.microsoft.com/office/drawing/2014/main" id="{CDADBC76-6C1D-C34B-93B5-B62E2580252A}"/>
              </a:ext>
            </a:extLst>
          </p:cNvPr>
          <p:cNvSpPr/>
          <p:nvPr/>
        </p:nvSpPr>
        <p:spPr>
          <a:xfrm>
            <a:off x="3026788" y="1326548"/>
            <a:ext cx="2233228" cy="5189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FD8DE64A-0925-C744-A7AD-7E6EC2B85D37}"/>
              </a:ext>
            </a:extLst>
          </p:cNvPr>
          <p:cNvSpPr txBox="1"/>
          <p:nvPr/>
        </p:nvSpPr>
        <p:spPr>
          <a:xfrm>
            <a:off x="3033875" y="1401374"/>
            <a:ext cx="2227147" cy="307777"/>
          </a:xfrm>
          <a:prstGeom prst="rect">
            <a:avLst/>
          </a:prstGeom>
          <a:noFill/>
        </p:spPr>
        <p:txBody>
          <a:bodyPr wrap="square" rtlCol="0">
            <a:spAutoFit/>
          </a:bodyPr>
          <a:lstStyle/>
          <a:p>
            <a:pPr algn="ct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Landing Clarity</a:t>
            </a:r>
          </a:p>
        </p:txBody>
      </p:sp>
      <p:sp>
        <p:nvSpPr>
          <p:cNvPr id="24" name="Rectangle 23">
            <a:extLst>
              <a:ext uri="{FF2B5EF4-FFF2-40B4-BE49-F238E27FC236}">
                <a16:creationId xmlns:a16="http://schemas.microsoft.com/office/drawing/2014/main" id="{55BFD0EC-6718-9040-8B6B-34566CDF4936}"/>
              </a:ext>
            </a:extLst>
          </p:cNvPr>
          <p:cNvSpPr/>
          <p:nvPr/>
        </p:nvSpPr>
        <p:spPr>
          <a:xfrm>
            <a:off x="3035026" y="1919672"/>
            <a:ext cx="2233228"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9A5E9CB5-DC8E-CC46-A432-9AE4AD051F9F}"/>
              </a:ext>
            </a:extLst>
          </p:cNvPr>
          <p:cNvSpPr txBox="1"/>
          <p:nvPr/>
        </p:nvSpPr>
        <p:spPr>
          <a:xfrm>
            <a:off x="3039326" y="1923100"/>
            <a:ext cx="2224628" cy="502510"/>
          </a:xfrm>
          <a:prstGeom prst="rect">
            <a:avLst/>
          </a:prstGeom>
          <a:solidFill>
            <a:schemeClr val="bg1">
              <a:lumMod val="85000"/>
            </a:schemeClr>
          </a:solid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Mission success: Accurately landed in designated ocean region</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26" name="Rectangle 25">
            <a:extLst>
              <a:ext uri="{FF2B5EF4-FFF2-40B4-BE49-F238E27FC236}">
                <a16:creationId xmlns:a16="http://schemas.microsoft.com/office/drawing/2014/main" id="{8D37E620-8746-E749-92A6-8507CFA02A10}"/>
              </a:ext>
            </a:extLst>
          </p:cNvPr>
          <p:cNvSpPr/>
          <p:nvPr/>
        </p:nvSpPr>
        <p:spPr>
          <a:xfrm>
            <a:off x="3035026" y="2537510"/>
            <a:ext cx="2233228" cy="518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EEE5C48F-535E-CF4A-B3D9-E3B5CD5D2C5A}"/>
              </a:ext>
            </a:extLst>
          </p:cNvPr>
          <p:cNvSpPr txBox="1"/>
          <p:nvPr/>
        </p:nvSpPr>
        <p:spPr>
          <a:xfrm>
            <a:off x="3039326" y="2540940"/>
            <a:ext cx="2224628" cy="502510"/>
          </a:xfrm>
          <a:prstGeom prst="rect">
            <a:avLst/>
          </a:prstGeom>
          <a:no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Mission failure: Unsuccessful landing within ocean region</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28" name="Rectangle 27">
            <a:extLst>
              <a:ext uri="{FF2B5EF4-FFF2-40B4-BE49-F238E27FC236}">
                <a16:creationId xmlns:a16="http://schemas.microsoft.com/office/drawing/2014/main" id="{56F136F8-F481-504C-A551-7E38C31E4E1B}"/>
              </a:ext>
            </a:extLst>
          </p:cNvPr>
          <p:cNvSpPr/>
          <p:nvPr/>
        </p:nvSpPr>
        <p:spPr>
          <a:xfrm>
            <a:off x="3035026" y="3130636"/>
            <a:ext cx="2233228"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1DD30A33-296C-D444-B9CD-7F602E529DB5}"/>
              </a:ext>
            </a:extLst>
          </p:cNvPr>
          <p:cNvSpPr txBox="1"/>
          <p:nvPr/>
        </p:nvSpPr>
        <p:spPr>
          <a:xfrm>
            <a:off x="3039326" y="3146403"/>
            <a:ext cx="2224628" cy="509563"/>
          </a:xfrm>
          <a:prstGeom prst="rect">
            <a:avLst/>
          </a:prstGeom>
          <a:solidFill>
            <a:schemeClr val="bg1">
              <a:lumMod val="85000"/>
            </a:schemeClr>
          </a:solid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Mission success: Landed successfully on a ground pad</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30" name="Rectangle 29">
            <a:extLst>
              <a:ext uri="{FF2B5EF4-FFF2-40B4-BE49-F238E27FC236}">
                <a16:creationId xmlns:a16="http://schemas.microsoft.com/office/drawing/2014/main" id="{7E6992E1-5D1C-A44C-8F2E-2C197D0FE9F8}"/>
              </a:ext>
            </a:extLst>
          </p:cNvPr>
          <p:cNvSpPr/>
          <p:nvPr/>
        </p:nvSpPr>
        <p:spPr>
          <a:xfrm>
            <a:off x="3035026" y="3723761"/>
            <a:ext cx="2233228" cy="518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5434CA5-0AAC-4046-A97F-4C34FC234997}"/>
              </a:ext>
            </a:extLst>
          </p:cNvPr>
          <p:cNvSpPr txBox="1"/>
          <p:nvPr/>
        </p:nvSpPr>
        <p:spPr>
          <a:xfrm>
            <a:off x="3039326" y="3727191"/>
            <a:ext cx="2224628" cy="509563"/>
          </a:xfrm>
          <a:prstGeom prst="rect">
            <a:avLst/>
          </a:prstGeom>
          <a:no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Mission failure: Unsuccessful landing on a ground pad</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32" name="Rectangle 31">
            <a:extLst>
              <a:ext uri="{FF2B5EF4-FFF2-40B4-BE49-F238E27FC236}">
                <a16:creationId xmlns:a16="http://schemas.microsoft.com/office/drawing/2014/main" id="{EDF31977-7112-8F45-9F15-145B03391E49}"/>
              </a:ext>
            </a:extLst>
          </p:cNvPr>
          <p:cNvSpPr/>
          <p:nvPr/>
        </p:nvSpPr>
        <p:spPr>
          <a:xfrm>
            <a:off x="3035026" y="4329242"/>
            <a:ext cx="2233228"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8918476F-E4D6-1842-B4D8-27EA1D7E7596}"/>
              </a:ext>
            </a:extLst>
          </p:cNvPr>
          <p:cNvSpPr txBox="1"/>
          <p:nvPr/>
        </p:nvSpPr>
        <p:spPr>
          <a:xfrm>
            <a:off x="3039326" y="4321790"/>
            <a:ext cx="2224628" cy="509563"/>
          </a:xfrm>
          <a:prstGeom prst="rect">
            <a:avLst/>
          </a:prstGeom>
          <a:solidFill>
            <a:schemeClr val="bg1">
              <a:lumMod val="85000"/>
            </a:schemeClr>
          </a:solid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Mission success: Successfully landed on a drone ship</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34" name="Rectangle 33">
            <a:extLst>
              <a:ext uri="{FF2B5EF4-FFF2-40B4-BE49-F238E27FC236}">
                <a16:creationId xmlns:a16="http://schemas.microsoft.com/office/drawing/2014/main" id="{BDFABC7D-50FD-7847-9FF6-C0548C63AA1E}"/>
              </a:ext>
            </a:extLst>
          </p:cNvPr>
          <p:cNvSpPr/>
          <p:nvPr/>
        </p:nvSpPr>
        <p:spPr>
          <a:xfrm>
            <a:off x="3035026" y="4922366"/>
            <a:ext cx="2233228" cy="518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28BC1501-8DBE-B241-BF4F-5CC0FAEA63D2}"/>
              </a:ext>
            </a:extLst>
          </p:cNvPr>
          <p:cNvSpPr txBox="1"/>
          <p:nvPr/>
        </p:nvSpPr>
        <p:spPr>
          <a:xfrm>
            <a:off x="3039326" y="4925796"/>
            <a:ext cx="2224628" cy="509563"/>
          </a:xfrm>
          <a:prstGeom prst="rect">
            <a:avLst/>
          </a:prstGeom>
          <a:no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Mission failure: Unsuccessful landing on a drone ship</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2" name="Rectangle 1">
            <a:extLst>
              <a:ext uri="{FF2B5EF4-FFF2-40B4-BE49-F238E27FC236}">
                <a16:creationId xmlns:a16="http://schemas.microsoft.com/office/drawing/2014/main" id="{D0C20DAF-7F95-D39E-C2AE-BE96A97D9945}"/>
              </a:ext>
            </a:extLst>
          </p:cNvPr>
          <p:cNvSpPr/>
          <p:nvPr/>
        </p:nvSpPr>
        <p:spPr>
          <a:xfrm>
            <a:off x="442627" y="5556195"/>
            <a:ext cx="2456551"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B11C9ECC-11F8-7986-FF49-0C920800E307}"/>
              </a:ext>
            </a:extLst>
          </p:cNvPr>
          <p:cNvSpPr txBox="1"/>
          <p:nvPr/>
        </p:nvSpPr>
        <p:spPr>
          <a:xfrm>
            <a:off x="447357" y="5671385"/>
            <a:ext cx="2447091" cy="284501"/>
          </a:xfrm>
          <a:prstGeom prst="rect">
            <a:avLst/>
          </a:prstGeom>
          <a:noFill/>
        </p:spPr>
        <p:txBody>
          <a:bodyPr wrap="square" rtlCol="0">
            <a:spAutoFit/>
          </a:bodyPr>
          <a:lstStyle/>
          <a:p>
            <a:pPr algn="ctr">
              <a:lnSpc>
                <a:spcPts val="1740"/>
              </a:lnSpc>
            </a:pPr>
            <a:r>
              <a:rPr lang="en-US" sz="1050" b="1" dirty="0">
                <a:latin typeface="Lato" panose="020F0502020204030203" pitchFamily="34" charset="0"/>
                <a:ea typeface="Lato" panose="020F0502020204030203" pitchFamily="34" charset="0"/>
                <a:cs typeface="Lato" panose="020F0502020204030203" pitchFamily="34" charset="0"/>
              </a:rPr>
              <a:t>Outcomes Converted</a:t>
            </a:r>
          </a:p>
        </p:txBody>
      </p:sp>
      <p:sp>
        <p:nvSpPr>
          <p:cNvPr id="10" name="Rectangle 9">
            <a:extLst>
              <a:ext uri="{FF2B5EF4-FFF2-40B4-BE49-F238E27FC236}">
                <a16:creationId xmlns:a16="http://schemas.microsoft.com/office/drawing/2014/main" id="{741647A4-2191-AB44-1699-A104E75B486B}"/>
              </a:ext>
            </a:extLst>
          </p:cNvPr>
          <p:cNvSpPr/>
          <p:nvPr/>
        </p:nvSpPr>
        <p:spPr>
          <a:xfrm>
            <a:off x="3034881" y="5556540"/>
            <a:ext cx="2233228"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717F5219-FEE6-BCA8-EF40-09D58058C434}"/>
              </a:ext>
            </a:extLst>
          </p:cNvPr>
          <p:cNvSpPr txBox="1"/>
          <p:nvPr/>
        </p:nvSpPr>
        <p:spPr>
          <a:xfrm>
            <a:off x="3039181" y="5570126"/>
            <a:ext cx="2224628" cy="502510"/>
          </a:xfrm>
          <a:prstGeom prst="rect">
            <a:avLst/>
          </a:prstGeom>
          <a:solidFill>
            <a:schemeClr val="bg1">
              <a:lumMod val="85000"/>
            </a:schemeClr>
          </a:solid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Encoding landing outcomes as 1 (successful) or 0 (unsuccessful)</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79" name="Rectangle 78">
            <a:extLst>
              <a:ext uri="{FF2B5EF4-FFF2-40B4-BE49-F238E27FC236}">
                <a16:creationId xmlns:a16="http://schemas.microsoft.com/office/drawing/2014/main" id="{8F61520E-5B26-B2AD-9ED0-73FD9E5263FB}"/>
              </a:ext>
            </a:extLst>
          </p:cNvPr>
          <p:cNvSpPr/>
          <p:nvPr/>
        </p:nvSpPr>
        <p:spPr>
          <a:xfrm>
            <a:off x="5350078" y="1326203"/>
            <a:ext cx="2702206" cy="5189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a:extLst>
              <a:ext uri="{FF2B5EF4-FFF2-40B4-BE49-F238E27FC236}">
                <a16:creationId xmlns:a16="http://schemas.microsoft.com/office/drawing/2014/main" id="{3002D314-9EA1-0E7B-1642-E0788E499A50}"/>
              </a:ext>
            </a:extLst>
          </p:cNvPr>
          <p:cNvSpPr txBox="1"/>
          <p:nvPr/>
        </p:nvSpPr>
        <p:spPr>
          <a:xfrm>
            <a:off x="5363350" y="1401029"/>
            <a:ext cx="2690195" cy="307777"/>
          </a:xfrm>
          <a:prstGeom prst="rect">
            <a:avLst/>
          </a:prstGeom>
          <a:noFill/>
        </p:spPr>
        <p:txBody>
          <a:bodyPr wrap="square" rtlCol="0">
            <a:spAutoFit/>
          </a:bodyPr>
          <a:lstStyle/>
          <a:p>
            <a:pPr algn="ct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Data Wrangling Process</a:t>
            </a:r>
          </a:p>
        </p:txBody>
      </p:sp>
      <p:sp>
        <p:nvSpPr>
          <p:cNvPr id="81" name="Rectangle 80">
            <a:extLst>
              <a:ext uri="{FF2B5EF4-FFF2-40B4-BE49-F238E27FC236}">
                <a16:creationId xmlns:a16="http://schemas.microsoft.com/office/drawing/2014/main" id="{5FB5A0EB-46EB-6AC7-0CF8-1E1C82EC0347}"/>
              </a:ext>
            </a:extLst>
          </p:cNvPr>
          <p:cNvSpPr/>
          <p:nvPr/>
        </p:nvSpPr>
        <p:spPr>
          <a:xfrm>
            <a:off x="5358316" y="1919327"/>
            <a:ext cx="2702206"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652BF30C-43E9-0667-B477-24115FAE31FE}"/>
              </a:ext>
            </a:extLst>
          </p:cNvPr>
          <p:cNvSpPr txBox="1"/>
          <p:nvPr/>
        </p:nvSpPr>
        <p:spPr>
          <a:xfrm>
            <a:off x="5374405" y="1885152"/>
            <a:ext cx="2691800" cy="577081"/>
          </a:xfrm>
          <a:prstGeom prst="rect">
            <a:avLst/>
          </a:prstGeom>
          <a:solidFill>
            <a:schemeClr val="bg1">
              <a:lumMod val="85000"/>
            </a:schemeClr>
          </a:solidFill>
        </p:spPr>
        <p:txBody>
          <a:bodyPr wrap="square" rtlCol="0">
            <a:spAutoFit/>
          </a:bodyPr>
          <a:lstStyle/>
          <a:p>
            <a:pPr algn="ct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Conducted an Exploratory Data Analysis (EDA) to determine the appropriate data labels</a:t>
            </a:r>
          </a:p>
        </p:txBody>
      </p:sp>
      <p:sp>
        <p:nvSpPr>
          <p:cNvPr id="83" name="Rectangle 82">
            <a:extLst>
              <a:ext uri="{FF2B5EF4-FFF2-40B4-BE49-F238E27FC236}">
                <a16:creationId xmlns:a16="http://schemas.microsoft.com/office/drawing/2014/main" id="{11C8A9F3-7C5E-D30C-1453-1C5F27404E8D}"/>
              </a:ext>
            </a:extLst>
          </p:cNvPr>
          <p:cNvSpPr/>
          <p:nvPr/>
        </p:nvSpPr>
        <p:spPr>
          <a:xfrm>
            <a:off x="5358316" y="2537165"/>
            <a:ext cx="2702206" cy="518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5565ABA6-C619-6781-33A7-59DC581110AE}"/>
              </a:ext>
            </a:extLst>
          </p:cNvPr>
          <p:cNvSpPr txBox="1"/>
          <p:nvPr/>
        </p:nvSpPr>
        <p:spPr>
          <a:xfrm>
            <a:off x="5363519" y="2540595"/>
            <a:ext cx="2691800" cy="508857"/>
          </a:xfrm>
          <a:prstGeom prst="rect">
            <a:avLst/>
          </a:prstGeom>
          <a:no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Calculated number of launches for each launch site</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85" name="Rectangle 84">
            <a:extLst>
              <a:ext uri="{FF2B5EF4-FFF2-40B4-BE49-F238E27FC236}">
                <a16:creationId xmlns:a16="http://schemas.microsoft.com/office/drawing/2014/main" id="{69572F45-812A-E643-3E98-12C06C882F75}"/>
              </a:ext>
            </a:extLst>
          </p:cNvPr>
          <p:cNvSpPr/>
          <p:nvPr/>
        </p:nvSpPr>
        <p:spPr>
          <a:xfrm>
            <a:off x="5358316" y="3130291"/>
            <a:ext cx="2702206"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AAE29EDC-3413-E74E-4E7B-15BF19C85F48}"/>
              </a:ext>
            </a:extLst>
          </p:cNvPr>
          <p:cNvSpPr txBox="1"/>
          <p:nvPr/>
        </p:nvSpPr>
        <p:spPr>
          <a:xfrm>
            <a:off x="5349558" y="3232978"/>
            <a:ext cx="2691800" cy="506614"/>
          </a:xfrm>
          <a:prstGeom prst="rect">
            <a:avLst/>
          </a:prstGeom>
          <a:no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Calculated frequency of orbit occurrence</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87" name="Rectangle 86">
            <a:extLst>
              <a:ext uri="{FF2B5EF4-FFF2-40B4-BE49-F238E27FC236}">
                <a16:creationId xmlns:a16="http://schemas.microsoft.com/office/drawing/2014/main" id="{3FB712C5-F957-EC1B-4594-0DC243BA93FC}"/>
              </a:ext>
            </a:extLst>
          </p:cNvPr>
          <p:cNvSpPr/>
          <p:nvPr/>
        </p:nvSpPr>
        <p:spPr>
          <a:xfrm>
            <a:off x="5358316" y="3723416"/>
            <a:ext cx="2702206" cy="518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0A1EC92D-1D80-5FBF-F51F-97073D7DF8D1}"/>
              </a:ext>
            </a:extLst>
          </p:cNvPr>
          <p:cNvSpPr txBox="1"/>
          <p:nvPr/>
        </p:nvSpPr>
        <p:spPr>
          <a:xfrm>
            <a:off x="5363519" y="3726846"/>
            <a:ext cx="2691800" cy="508857"/>
          </a:xfrm>
          <a:prstGeom prst="rect">
            <a:avLst/>
          </a:prstGeom>
          <a:no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Calculated frequency of mission occurrence</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89" name="Rectangle 88">
            <a:extLst>
              <a:ext uri="{FF2B5EF4-FFF2-40B4-BE49-F238E27FC236}">
                <a16:creationId xmlns:a16="http://schemas.microsoft.com/office/drawing/2014/main" id="{3657199A-87D7-8D84-6557-C44E7E8E819A}"/>
              </a:ext>
            </a:extLst>
          </p:cNvPr>
          <p:cNvSpPr/>
          <p:nvPr/>
        </p:nvSpPr>
        <p:spPr>
          <a:xfrm>
            <a:off x="5358316" y="4328897"/>
            <a:ext cx="2702206"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TextBox 89">
            <a:extLst>
              <a:ext uri="{FF2B5EF4-FFF2-40B4-BE49-F238E27FC236}">
                <a16:creationId xmlns:a16="http://schemas.microsoft.com/office/drawing/2014/main" id="{E9A34B43-046F-88B4-F20B-C340C3220D56}"/>
              </a:ext>
            </a:extLst>
          </p:cNvPr>
          <p:cNvSpPr txBox="1"/>
          <p:nvPr/>
        </p:nvSpPr>
        <p:spPr>
          <a:xfrm>
            <a:off x="5370246" y="4406581"/>
            <a:ext cx="2691800" cy="284501"/>
          </a:xfrm>
          <a:prstGeom prst="rect">
            <a:avLst/>
          </a:prstGeom>
          <a:no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Calculated outcomes per orbit type</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91" name="Rectangle 90">
            <a:extLst>
              <a:ext uri="{FF2B5EF4-FFF2-40B4-BE49-F238E27FC236}">
                <a16:creationId xmlns:a16="http://schemas.microsoft.com/office/drawing/2014/main" id="{914B2924-15F0-1B25-E9B9-3D57D64A5F3B}"/>
              </a:ext>
            </a:extLst>
          </p:cNvPr>
          <p:cNvSpPr/>
          <p:nvPr/>
        </p:nvSpPr>
        <p:spPr>
          <a:xfrm>
            <a:off x="5358316" y="4922021"/>
            <a:ext cx="2702206" cy="51898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3EFA472A-E4B2-1EBD-C630-62B6306B1B0A}"/>
              </a:ext>
            </a:extLst>
          </p:cNvPr>
          <p:cNvSpPr txBox="1"/>
          <p:nvPr/>
        </p:nvSpPr>
        <p:spPr>
          <a:xfrm>
            <a:off x="5358171" y="4897745"/>
            <a:ext cx="2711109" cy="577081"/>
          </a:xfrm>
          <a:prstGeom prst="rect">
            <a:avLst/>
          </a:prstGeom>
          <a:noFill/>
        </p:spPr>
        <p:txBody>
          <a:bodyPr wrap="square" rtlCol="0">
            <a:spAutoFit/>
          </a:bodyPr>
          <a:lstStyle/>
          <a:p>
            <a:pPr algn="ct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Created a binary landing outcome column as the dependent variable to facilitate predictive modeling</a:t>
            </a:r>
          </a:p>
        </p:txBody>
      </p:sp>
      <p:sp>
        <p:nvSpPr>
          <p:cNvPr id="93" name="Rectangle 92">
            <a:extLst>
              <a:ext uri="{FF2B5EF4-FFF2-40B4-BE49-F238E27FC236}">
                <a16:creationId xmlns:a16="http://schemas.microsoft.com/office/drawing/2014/main" id="{BE706EB8-FABC-E5D1-BFE0-5061C0CE8F46}"/>
              </a:ext>
            </a:extLst>
          </p:cNvPr>
          <p:cNvSpPr/>
          <p:nvPr/>
        </p:nvSpPr>
        <p:spPr>
          <a:xfrm>
            <a:off x="5358171" y="5556195"/>
            <a:ext cx="2702206" cy="5189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TextBox 93">
            <a:extLst>
              <a:ext uri="{FF2B5EF4-FFF2-40B4-BE49-F238E27FC236}">
                <a16:creationId xmlns:a16="http://schemas.microsoft.com/office/drawing/2014/main" id="{380C464D-5F54-F51B-58E6-2EBC07F122DC}"/>
              </a:ext>
            </a:extLst>
          </p:cNvPr>
          <p:cNvSpPr txBox="1"/>
          <p:nvPr/>
        </p:nvSpPr>
        <p:spPr>
          <a:xfrm>
            <a:off x="5358171" y="5555931"/>
            <a:ext cx="2702206" cy="502510"/>
          </a:xfrm>
          <a:prstGeom prst="rect">
            <a:avLst/>
          </a:prstGeom>
          <a:solidFill>
            <a:schemeClr val="bg1">
              <a:lumMod val="85000"/>
            </a:schemeClr>
          </a:solidFill>
        </p:spPr>
        <p:txBody>
          <a:bodyPr wrap="square" rtlCol="0">
            <a:spAutoFit/>
          </a:bodyPr>
          <a:lstStyle/>
          <a:p>
            <a:pPr algn="ctr">
              <a:lnSpc>
                <a:spcPts val="1740"/>
              </a:lnSpc>
            </a:pPr>
            <a:r>
              <a:rPr lang="en-US" sz="1050" b="0" i="0" u="none" strike="noStrike" dirty="0">
                <a:effectLst/>
                <a:latin typeface="Lato" panose="020F0502020204030203" pitchFamily="34" charset="0"/>
                <a:ea typeface="Lato" panose="020F0502020204030203" pitchFamily="34" charset="0"/>
                <a:cs typeface="Lato" panose="020F0502020204030203" pitchFamily="34" charset="0"/>
              </a:rPr>
              <a:t>Exported the cleaned and refined data to a CSV file for further analysis and modeling</a:t>
            </a:r>
            <a:endParaRPr lang="en-US" sz="1050" dirty="0">
              <a:latin typeface="Lato" panose="020F0502020204030203" pitchFamily="34" charset="0"/>
              <a:ea typeface="Lato" panose="020F0502020204030203" pitchFamily="34" charset="0"/>
              <a:cs typeface="Lato" panose="020F0502020204030203" pitchFamily="34" charset="0"/>
            </a:endParaRPr>
          </a:p>
        </p:txBody>
      </p:sp>
      <p:sp>
        <p:nvSpPr>
          <p:cNvPr id="36" name="TextBox 35">
            <a:extLst>
              <a:ext uri="{FF2B5EF4-FFF2-40B4-BE49-F238E27FC236}">
                <a16:creationId xmlns:a16="http://schemas.microsoft.com/office/drawing/2014/main" id="{DB40B1E4-C909-7679-4BF4-17C3B7A697D2}"/>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DATA WRANGLING</a:t>
            </a:r>
            <a:endParaRPr lang="en-US" sz="2800" dirty="0">
              <a:effectLst/>
              <a:latin typeface="SpaceX"/>
            </a:endParaRPr>
          </a:p>
        </p:txBody>
      </p:sp>
      <p:sp>
        <p:nvSpPr>
          <p:cNvPr id="37" name="Oval 36">
            <a:extLst>
              <a:ext uri="{FF2B5EF4-FFF2-40B4-BE49-F238E27FC236}">
                <a16:creationId xmlns:a16="http://schemas.microsoft.com/office/drawing/2014/main" id="{6622D19A-9C83-7561-5D4C-D229EB0E301B}"/>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78BFB6F4-932B-0334-DDEA-69832F6C2272}"/>
              </a:ext>
            </a:extLst>
          </p:cNvPr>
          <p:cNvGrpSpPr/>
          <p:nvPr/>
        </p:nvGrpSpPr>
        <p:grpSpPr>
          <a:xfrm>
            <a:off x="11346873" y="5803932"/>
            <a:ext cx="834238" cy="1054067"/>
            <a:chOff x="530432" y="4935958"/>
            <a:chExt cx="1167905" cy="1512201"/>
          </a:xfrm>
        </p:grpSpPr>
        <p:sp>
          <p:nvSpPr>
            <p:cNvPr id="39" name="Rectangle 38">
              <a:extLst>
                <a:ext uri="{FF2B5EF4-FFF2-40B4-BE49-F238E27FC236}">
                  <a16:creationId xmlns:a16="http://schemas.microsoft.com/office/drawing/2014/main" id="{4D840ECF-56C4-1758-A93C-A075E67FD47F}"/>
                </a:ext>
              </a:extLst>
            </p:cNvPr>
            <p:cNvSpPr/>
            <p:nvPr/>
          </p:nvSpPr>
          <p:spPr>
            <a:xfrm>
              <a:off x="530432" y="4935958"/>
              <a:ext cx="1167905" cy="15122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Icon&#10;&#10;Description automatically generated">
              <a:hlinkClick r:id="rId5"/>
              <a:extLst>
                <a:ext uri="{FF2B5EF4-FFF2-40B4-BE49-F238E27FC236}">
                  <a16:creationId xmlns:a16="http://schemas.microsoft.com/office/drawing/2014/main" id="{5821B36D-D70A-63C1-B344-F34838986F2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0432" y="4935958"/>
              <a:ext cx="1167905" cy="1512201"/>
            </a:xfrm>
            <a:prstGeom prst="rect">
              <a:avLst/>
            </a:prstGeom>
          </p:spPr>
        </p:pic>
      </p:grpSp>
    </p:spTree>
    <p:extLst>
      <p:ext uri="{BB962C8B-B14F-4D97-AF65-F5344CB8AC3E}">
        <p14:creationId xmlns:p14="http://schemas.microsoft.com/office/powerpoint/2010/main" val="3480938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17759D-362D-69F1-49E6-2C908D3F108D}"/>
              </a:ext>
            </a:extLst>
          </p:cNvPr>
          <p:cNvSpPr/>
          <p:nvPr/>
        </p:nvSpPr>
        <p:spPr>
          <a:xfrm>
            <a:off x="19338"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8D31BE6-72FE-0B19-C9E4-00CC05F45765}"/>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EDA - VISUALIZATION</a:t>
            </a:r>
            <a:endParaRPr lang="en-US" sz="2800" dirty="0">
              <a:effectLst/>
              <a:latin typeface="SpaceX"/>
            </a:endParaRPr>
          </a:p>
        </p:txBody>
      </p:sp>
      <p:sp>
        <p:nvSpPr>
          <p:cNvPr id="6" name="Oval 5">
            <a:extLst>
              <a:ext uri="{FF2B5EF4-FFF2-40B4-BE49-F238E27FC236}">
                <a16:creationId xmlns:a16="http://schemas.microsoft.com/office/drawing/2014/main" id="{A4725B33-7A4A-495F-54FB-22CF11F9409F}"/>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40EA5AD-1DC2-B44C-BC5D-2F34C2F9E4FC}"/>
              </a:ext>
            </a:extLst>
          </p:cNvPr>
          <p:cNvSpPr txBox="1"/>
          <p:nvPr/>
        </p:nvSpPr>
        <p:spPr>
          <a:xfrm>
            <a:off x="718462" y="902929"/>
            <a:ext cx="8151169" cy="941668"/>
          </a:xfrm>
          <a:prstGeom prst="rect">
            <a:avLst/>
          </a:prstGeom>
          <a:noFill/>
        </p:spPr>
        <p:txBody>
          <a:bodyPr wrap="square" rtlCol="0">
            <a:spAutoFit/>
          </a:bodyPr>
          <a:lstStyle/>
          <a:p>
            <a:pPr algn="ctr">
              <a:lnSpc>
                <a:spcPts val="23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Throughout the course of the research study, various graphical representations were employed to effectively communicate the data. Specifically, the three types of graphs utilized were bar graphs, line graphs, and scatter graphs, each serving a distinct purpose in visually depicting the findings</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11" name="Oval 10">
            <a:extLst>
              <a:ext uri="{FF2B5EF4-FFF2-40B4-BE49-F238E27FC236}">
                <a16:creationId xmlns:a16="http://schemas.microsoft.com/office/drawing/2014/main" id="{419FF3CA-8F90-1047-B307-8CE43E4FFBED}"/>
              </a:ext>
            </a:extLst>
          </p:cNvPr>
          <p:cNvSpPr/>
          <p:nvPr/>
        </p:nvSpPr>
        <p:spPr>
          <a:xfrm>
            <a:off x="1544307" y="1999993"/>
            <a:ext cx="1333495" cy="13334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7028291-AF75-FD46-AFDE-FA7EBE88EFF8}"/>
              </a:ext>
            </a:extLst>
          </p:cNvPr>
          <p:cNvSpPr/>
          <p:nvPr/>
        </p:nvSpPr>
        <p:spPr>
          <a:xfrm>
            <a:off x="3550176" y="1999993"/>
            <a:ext cx="1333495" cy="13334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E398FA8-666B-F84E-BDE5-7E8B04F6F28D}"/>
              </a:ext>
            </a:extLst>
          </p:cNvPr>
          <p:cNvSpPr/>
          <p:nvPr/>
        </p:nvSpPr>
        <p:spPr>
          <a:xfrm>
            <a:off x="6053414" y="1999993"/>
            <a:ext cx="1333495" cy="13334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E1DB0A3B-B56E-3947-9B5F-139F2A5D8F76}"/>
              </a:ext>
            </a:extLst>
          </p:cNvPr>
          <p:cNvSpPr txBox="1"/>
          <p:nvPr/>
        </p:nvSpPr>
        <p:spPr>
          <a:xfrm>
            <a:off x="1846616" y="2518281"/>
            <a:ext cx="704161" cy="601831"/>
          </a:xfrm>
          <a:prstGeom prst="rect">
            <a:avLst/>
          </a:prstGeom>
          <a:noFill/>
        </p:spPr>
        <p:txBody>
          <a:bodyPr wrap="square" rtlCol="0">
            <a:spAutoFit/>
          </a:bodyPr>
          <a:lstStyle/>
          <a:p>
            <a:pPr algn="ctr">
              <a:lnSpc>
                <a:spcPts val="214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Bar Graph</a:t>
            </a:r>
          </a:p>
        </p:txBody>
      </p:sp>
      <p:sp>
        <p:nvSpPr>
          <p:cNvPr id="30" name="TextBox 29">
            <a:extLst>
              <a:ext uri="{FF2B5EF4-FFF2-40B4-BE49-F238E27FC236}">
                <a16:creationId xmlns:a16="http://schemas.microsoft.com/office/drawing/2014/main" id="{C5285FF4-8D2A-BA4A-B5AE-D68A8CBEA799}"/>
              </a:ext>
            </a:extLst>
          </p:cNvPr>
          <p:cNvSpPr txBox="1"/>
          <p:nvPr/>
        </p:nvSpPr>
        <p:spPr>
          <a:xfrm>
            <a:off x="3842035" y="2518281"/>
            <a:ext cx="765632" cy="607282"/>
          </a:xfrm>
          <a:prstGeom prst="rect">
            <a:avLst/>
          </a:prstGeom>
          <a:noFill/>
        </p:spPr>
        <p:txBody>
          <a:bodyPr wrap="square" rtlCol="0">
            <a:spAutoFit/>
          </a:bodyPr>
          <a:lstStyle/>
          <a:p>
            <a:pPr algn="ctr">
              <a:lnSpc>
                <a:spcPts val="214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Line Graph</a:t>
            </a:r>
          </a:p>
        </p:txBody>
      </p:sp>
      <p:sp>
        <p:nvSpPr>
          <p:cNvPr id="31" name="TextBox 30">
            <a:extLst>
              <a:ext uri="{FF2B5EF4-FFF2-40B4-BE49-F238E27FC236}">
                <a16:creationId xmlns:a16="http://schemas.microsoft.com/office/drawing/2014/main" id="{C445C205-B16A-184E-BD98-44E64877F1EB}"/>
              </a:ext>
            </a:extLst>
          </p:cNvPr>
          <p:cNvSpPr txBox="1"/>
          <p:nvPr/>
        </p:nvSpPr>
        <p:spPr>
          <a:xfrm>
            <a:off x="6345273" y="2518281"/>
            <a:ext cx="765632" cy="601831"/>
          </a:xfrm>
          <a:prstGeom prst="rect">
            <a:avLst/>
          </a:prstGeom>
          <a:noFill/>
        </p:spPr>
        <p:txBody>
          <a:bodyPr wrap="square" rtlCol="0">
            <a:spAutoFit/>
          </a:bodyPr>
          <a:lstStyle/>
          <a:p>
            <a:pPr algn="ctr">
              <a:lnSpc>
                <a:spcPts val="2140"/>
              </a:lnSpc>
            </a:pPr>
            <a:r>
              <a:rPr lang="en-US" sz="1400" dirty="0">
                <a:solidFill>
                  <a:schemeClr val="bg1"/>
                </a:solidFill>
                <a:latin typeface="Lato" panose="020F0502020204030203" pitchFamily="34" charset="0"/>
                <a:ea typeface="Lato" panose="020F0502020204030203" pitchFamily="34" charset="0"/>
                <a:cs typeface="Lato" panose="020F0502020204030203" pitchFamily="34" charset="0"/>
              </a:rPr>
              <a:t>Scatter Graph</a:t>
            </a:r>
          </a:p>
        </p:txBody>
      </p:sp>
      <p:pic>
        <p:nvPicPr>
          <p:cNvPr id="33" name="Graphic 32" descr="Scatterplot with solid fill">
            <a:extLst>
              <a:ext uri="{FF2B5EF4-FFF2-40B4-BE49-F238E27FC236}">
                <a16:creationId xmlns:a16="http://schemas.microsoft.com/office/drawing/2014/main" id="{39D34227-4D66-C242-8BBA-C3AD1E8E2DA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6437114" y="2074150"/>
            <a:ext cx="581951" cy="581951"/>
          </a:xfrm>
          <a:prstGeom prst="rect">
            <a:avLst/>
          </a:prstGeom>
        </p:spPr>
      </p:pic>
      <p:pic>
        <p:nvPicPr>
          <p:cNvPr id="36" name="Graphic 35" descr="Upward trend with solid fill">
            <a:extLst>
              <a:ext uri="{FF2B5EF4-FFF2-40B4-BE49-F238E27FC236}">
                <a16:creationId xmlns:a16="http://schemas.microsoft.com/office/drawing/2014/main" id="{430F5A3E-9ADA-A948-8144-3B70648999E6}"/>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3962019" y="2102293"/>
            <a:ext cx="525665" cy="525665"/>
          </a:xfrm>
          <a:prstGeom prst="rect">
            <a:avLst/>
          </a:prstGeom>
        </p:spPr>
      </p:pic>
      <p:pic>
        <p:nvPicPr>
          <p:cNvPr id="37" name="Graphic 36" descr="Bar chart with solid fill">
            <a:extLst>
              <a:ext uri="{FF2B5EF4-FFF2-40B4-BE49-F238E27FC236}">
                <a16:creationId xmlns:a16="http://schemas.microsoft.com/office/drawing/2014/main" id="{C11B6C69-AD29-F747-9661-8960039C5D0C}"/>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957800" y="2124229"/>
            <a:ext cx="481792" cy="481792"/>
          </a:xfrm>
          <a:prstGeom prst="rect">
            <a:avLst/>
          </a:prstGeom>
        </p:spPr>
      </p:pic>
      <p:cxnSp>
        <p:nvCxnSpPr>
          <p:cNvPr id="15" name="Straight Connector 14">
            <a:extLst>
              <a:ext uri="{FF2B5EF4-FFF2-40B4-BE49-F238E27FC236}">
                <a16:creationId xmlns:a16="http://schemas.microsoft.com/office/drawing/2014/main" id="{F20FE236-DE28-139F-EB4D-28BAEC5E2163}"/>
              </a:ext>
            </a:extLst>
          </p:cNvPr>
          <p:cNvCxnSpPr>
            <a:cxnSpLocks/>
          </p:cNvCxnSpPr>
          <p:nvPr/>
        </p:nvCxnSpPr>
        <p:spPr>
          <a:xfrm>
            <a:off x="930976" y="3697442"/>
            <a:ext cx="197550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7EF315-F0D6-ABC3-A20F-0724802DF797}"/>
              </a:ext>
            </a:extLst>
          </p:cNvPr>
          <p:cNvCxnSpPr>
            <a:cxnSpLocks/>
          </p:cNvCxnSpPr>
          <p:nvPr/>
        </p:nvCxnSpPr>
        <p:spPr>
          <a:xfrm flipV="1">
            <a:off x="3233056" y="3333440"/>
            <a:ext cx="0" cy="25215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49D9A8C-C755-0434-775B-501E48F22EFC}"/>
              </a:ext>
            </a:extLst>
          </p:cNvPr>
          <p:cNvCxnSpPr>
            <a:cxnSpLocks/>
          </p:cNvCxnSpPr>
          <p:nvPr/>
        </p:nvCxnSpPr>
        <p:spPr>
          <a:xfrm>
            <a:off x="3243942" y="3697442"/>
            <a:ext cx="1966516"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47E1D27-307A-5B52-7FB5-305E7589A060}"/>
              </a:ext>
            </a:extLst>
          </p:cNvPr>
          <p:cNvCxnSpPr>
            <a:cxnSpLocks/>
          </p:cNvCxnSpPr>
          <p:nvPr/>
        </p:nvCxnSpPr>
        <p:spPr>
          <a:xfrm>
            <a:off x="5407616" y="3341379"/>
            <a:ext cx="2517" cy="25136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FF7AC53-F687-137B-0E9C-FE61821650E9}"/>
              </a:ext>
            </a:extLst>
          </p:cNvPr>
          <p:cNvSpPr txBox="1"/>
          <p:nvPr/>
        </p:nvSpPr>
        <p:spPr>
          <a:xfrm>
            <a:off x="915063" y="3366837"/>
            <a:ext cx="1955990" cy="1815882"/>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en-US" sz="1400" b="1"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Success Rate vs Orbit</a:t>
            </a:r>
          </a:p>
          <a:p>
            <a:pPr marL="0" marR="0" indent="0" algn="ctr" rtl="0" eaLnBrk="1" fontAlgn="auto"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ctr" rtl="0" eaLnBrk="1" fontAlgn="auto" latinLnBrk="0" hangingPunct="1">
              <a:spcBef>
                <a:spcPts val="0"/>
              </a:spcBef>
              <a:spcAft>
                <a:spcPts val="0"/>
              </a:spcAft>
            </a:pPr>
            <a:r>
              <a:rPr lang="en-US" sz="14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Bar graphs are effective for displaying and comparing categorical data</a:t>
            </a: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22" name="TextBox 21">
            <a:extLst>
              <a:ext uri="{FF2B5EF4-FFF2-40B4-BE49-F238E27FC236}">
                <a16:creationId xmlns:a16="http://schemas.microsoft.com/office/drawing/2014/main" id="{61EA2FCB-FAAE-03C9-89BE-43C36E4A75EB}"/>
              </a:ext>
            </a:extLst>
          </p:cNvPr>
          <p:cNvSpPr txBox="1"/>
          <p:nvPr/>
        </p:nvSpPr>
        <p:spPr>
          <a:xfrm>
            <a:off x="3261914" y="3341379"/>
            <a:ext cx="1905000" cy="2677656"/>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en-US" sz="1400" b="1"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Success Rate vs Year</a:t>
            </a:r>
          </a:p>
          <a:p>
            <a:pPr marL="0" marR="0" indent="0" algn="ctr" rtl="0" eaLnBrk="1" fontAlgn="auto"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ctr" rtl="0" eaLnBrk="1" fontAlgn="auto" latinLnBrk="0" hangingPunct="1">
              <a:spcBef>
                <a:spcPts val="0"/>
              </a:spcBef>
              <a:spcAft>
                <a:spcPts val="0"/>
              </a:spcAft>
            </a:pPr>
            <a:r>
              <a:rPr lang="en-US" sz="14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Line graphs are a preferred method of data visualization due to their ability to effectively communicate trends and patterns over time or across a continuous variable</a:t>
            </a: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23" name="TextBox 22">
            <a:extLst>
              <a:ext uri="{FF2B5EF4-FFF2-40B4-BE49-F238E27FC236}">
                <a16:creationId xmlns:a16="http://schemas.microsoft.com/office/drawing/2014/main" id="{35F66A7B-E041-8061-8968-66CC541FB958}"/>
              </a:ext>
            </a:extLst>
          </p:cNvPr>
          <p:cNvSpPr txBox="1"/>
          <p:nvPr/>
        </p:nvSpPr>
        <p:spPr>
          <a:xfrm>
            <a:off x="5494351" y="3366837"/>
            <a:ext cx="2569536" cy="2246769"/>
          </a:xfrm>
          <a:prstGeom prst="rect">
            <a:avLst/>
          </a:prstGeom>
          <a:noFill/>
        </p:spPr>
        <p:txBody>
          <a:bodyPr wrap="square" rtlCol="0">
            <a:spAutoFit/>
          </a:bodyPr>
          <a:lstStyle/>
          <a:p>
            <a:pPr marL="0" marR="0" indent="0" algn="ctr" rtl="0" eaLnBrk="1" fontAlgn="auto" latinLnBrk="0" hangingPunct="1">
              <a:spcBef>
                <a:spcPts val="0"/>
              </a:spcBef>
              <a:spcAft>
                <a:spcPts val="0"/>
              </a:spcAft>
            </a:pPr>
            <a:r>
              <a:rPr lang="en-US" sz="1400" b="1"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Flight Number vs Launch Site</a:t>
            </a:r>
            <a:endParaRPr lang="en-US" sz="1400" b="1"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ctr" rtl="0" eaLnBrk="1" fontAlgn="auto" latinLnBrk="0" hangingPunct="1">
              <a:spcBef>
                <a:spcPts val="0"/>
              </a:spcBef>
              <a:spcAft>
                <a:spcPts val="0"/>
              </a:spcAft>
            </a:pPr>
            <a:r>
              <a:rPr lang="en-US" sz="1400" b="1"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Payload vs launch Site</a:t>
            </a:r>
            <a:endParaRPr lang="en-US" sz="1400" b="1"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ctr" rtl="0" eaLnBrk="1" fontAlgn="auto" latinLnBrk="0" hangingPunct="1">
              <a:spcBef>
                <a:spcPts val="0"/>
              </a:spcBef>
              <a:spcAft>
                <a:spcPts val="0"/>
              </a:spcAft>
            </a:pPr>
            <a:r>
              <a:rPr lang="en-US" sz="1400" b="1"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Flight Number vs Orbit</a:t>
            </a:r>
            <a:endParaRPr lang="en-US" sz="1400" b="1"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ctr" rtl="0" eaLnBrk="1" fontAlgn="auto" latinLnBrk="0" hangingPunct="1">
              <a:spcBef>
                <a:spcPts val="0"/>
              </a:spcBef>
              <a:spcAft>
                <a:spcPts val="0"/>
              </a:spcAft>
            </a:pPr>
            <a:r>
              <a:rPr lang="en-US" sz="1400" b="1"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Payload vs Orbit</a:t>
            </a:r>
          </a:p>
          <a:p>
            <a:pPr marL="0" marR="0" indent="0" algn="ctr" rtl="0" eaLnBrk="1" fontAlgn="auto"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ctr" rtl="0" eaLnBrk="1" fontAlgn="auto" latinLnBrk="0" hangingPunct="1">
              <a:spcBef>
                <a:spcPts val="0"/>
              </a:spcBef>
              <a:spcAft>
                <a:spcPts val="0"/>
              </a:spcAft>
            </a:pPr>
            <a:r>
              <a:rPr lang="en-US" sz="14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Scatter graphs are useful for identifying the relationship between two continuous variables</a:t>
            </a: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endParaRPr lang="en-US" sz="1400" dirty="0">
              <a:latin typeface="Lato" panose="020F0502020204030203" pitchFamily="34" charset="0"/>
              <a:ea typeface="Lato" panose="020F0502020204030203" pitchFamily="34" charset="0"/>
              <a:cs typeface="Lato" panose="020F0502020204030203" pitchFamily="34" charset="0"/>
            </a:endParaRPr>
          </a:p>
        </p:txBody>
      </p:sp>
      <p:cxnSp>
        <p:nvCxnSpPr>
          <p:cNvPr id="42" name="Straight Connector 41">
            <a:extLst>
              <a:ext uri="{FF2B5EF4-FFF2-40B4-BE49-F238E27FC236}">
                <a16:creationId xmlns:a16="http://schemas.microsoft.com/office/drawing/2014/main" id="{15B059C0-4CDD-D93A-C434-FDE0B230934D}"/>
              </a:ext>
            </a:extLst>
          </p:cNvPr>
          <p:cNvCxnSpPr>
            <a:cxnSpLocks/>
          </p:cNvCxnSpPr>
          <p:nvPr/>
        </p:nvCxnSpPr>
        <p:spPr>
          <a:xfrm flipV="1">
            <a:off x="8063887" y="3341379"/>
            <a:ext cx="0" cy="25215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9340CB3-1F6F-BD4F-8280-6436604E2DF1}"/>
              </a:ext>
            </a:extLst>
          </p:cNvPr>
          <p:cNvCxnSpPr>
            <a:cxnSpLocks/>
          </p:cNvCxnSpPr>
          <p:nvPr/>
        </p:nvCxnSpPr>
        <p:spPr>
          <a:xfrm>
            <a:off x="5407616" y="4349102"/>
            <a:ext cx="265627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3CF07D6-3086-FC91-EB9E-94F7A741EA67}"/>
              </a:ext>
            </a:extLst>
          </p:cNvPr>
          <p:cNvCxnSpPr>
            <a:cxnSpLocks/>
          </p:cNvCxnSpPr>
          <p:nvPr/>
        </p:nvCxnSpPr>
        <p:spPr>
          <a:xfrm>
            <a:off x="5200790" y="3330493"/>
            <a:ext cx="2517" cy="25136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2C9B56-5197-5843-8ECF-3AC64061A7C2}"/>
              </a:ext>
            </a:extLst>
          </p:cNvPr>
          <p:cNvCxnSpPr>
            <a:cxnSpLocks/>
          </p:cNvCxnSpPr>
          <p:nvPr/>
        </p:nvCxnSpPr>
        <p:spPr>
          <a:xfrm>
            <a:off x="2903312" y="3330492"/>
            <a:ext cx="2517" cy="25136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6C40E05-D19A-3734-0858-30DE43486396}"/>
              </a:ext>
            </a:extLst>
          </p:cNvPr>
          <p:cNvCxnSpPr>
            <a:cxnSpLocks/>
          </p:cNvCxnSpPr>
          <p:nvPr/>
        </p:nvCxnSpPr>
        <p:spPr>
          <a:xfrm>
            <a:off x="930976" y="3341379"/>
            <a:ext cx="2517" cy="251361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DF4808D2-4209-EF9B-7771-73BD74F60290}"/>
              </a:ext>
            </a:extLst>
          </p:cNvPr>
          <p:cNvGrpSpPr/>
          <p:nvPr/>
        </p:nvGrpSpPr>
        <p:grpSpPr>
          <a:xfrm>
            <a:off x="11346873" y="5803932"/>
            <a:ext cx="834238" cy="1054067"/>
            <a:chOff x="530432" y="4935958"/>
            <a:chExt cx="1167905" cy="1512201"/>
          </a:xfrm>
        </p:grpSpPr>
        <p:sp>
          <p:nvSpPr>
            <p:cNvPr id="50" name="Rectangle 49">
              <a:extLst>
                <a:ext uri="{FF2B5EF4-FFF2-40B4-BE49-F238E27FC236}">
                  <a16:creationId xmlns:a16="http://schemas.microsoft.com/office/drawing/2014/main" id="{1F5EFBD3-9F89-7CDB-142E-F3AC92A06097}"/>
                </a:ext>
              </a:extLst>
            </p:cNvPr>
            <p:cNvSpPr/>
            <p:nvPr/>
          </p:nvSpPr>
          <p:spPr>
            <a:xfrm>
              <a:off x="530432" y="4935958"/>
              <a:ext cx="1167905" cy="15122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Icon&#10;&#10;Description automatically generated">
              <a:hlinkClick r:id="rId11"/>
              <a:extLst>
                <a:ext uri="{FF2B5EF4-FFF2-40B4-BE49-F238E27FC236}">
                  <a16:creationId xmlns:a16="http://schemas.microsoft.com/office/drawing/2014/main" id="{5E7CC2DB-9604-7DB7-BCFF-56E29E39CD0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30432" y="4935958"/>
              <a:ext cx="1167905" cy="1512201"/>
            </a:xfrm>
            <a:prstGeom prst="rect">
              <a:avLst/>
            </a:prstGeom>
          </p:spPr>
        </p:pic>
      </p:grpSp>
    </p:spTree>
    <p:extLst>
      <p:ext uri="{BB962C8B-B14F-4D97-AF65-F5344CB8AC3E}">
        <p14:creationId xmlns:p14="http://schemas.microsoft.com/office/powerpoint/2010/main" val="2158321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640A3-4CC1-E62C-61FF-CA013E7FC3BF}"/>
              </a:ext>
            </a:extLst>
          </p:cNvPr>
          <p:cNvSpPr/>
          <p:nvPr/>
        </p:nvSpPr>
        <p:spPr>
          <a:xfrm>
            <a:off x="10889"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87B1B477-7B0F-F949-B5C0-B4CCBFF20F06}"/>
              </a:ext>
            </a:extLst>
          </p:cNvPr>
          <p:cNvSpPr txBox="1"/>
          <p:nvPr/>
        </p:nvSpPr>
        <p:spPr>
          <a:xfrm>
            <a:off x="214637" y="706457"/>
            <a:ext cx="8285868" cy="365485"/>
          </a:xfrm>
          <a:prstGeom prst="rect">
            <a:avLst/>
          </a:prstGeom>
          <a:noFill/>
        </p:spPr>
        <p:txBody>
          <a:bodyPr wrap="square" rtlCol="0">
            <a:spAutoFit/>
          </a:bodyPr>
          <a:lstStyle/>
          <a:p>
            <a:pPr algn="ctr">
              <a:lnSpc>
                <a:spcPts val="2340"/>
              </a:lnSpc>
            </a:pPr>
            <a:r>
              <a:rPr lang="en-US" sz="1600" b="0" i="0" u="sng" strike="noStrike" dirty="0">
                <a:effectLst/>
                <a:latin typeface="Lato" panose="020F0502020204030203" pitchFamily="34" charset="0"/>
                <a:ea typeface="Lato" panose="020F0502020204030203" pitchFamily="34" charset="0"/>
                <a:cs typeface="Lato" panose="020F0502020204030203" pitchFamily="34" charset="0"/>
              </a:rPr>
              <a:t>Below are the SQL queries that were executed during the course of the project:</a:t>
            </a:r>
            <a:endParaRPr lang="en-US" sz="1700" u="sng"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9422D772-A569-4148-A9A2-7D51A453D4F1}"/>
              </a:ext>
            </a:extLst>
          </p:cNvPr>
          <p:cNvSpPr txBox="1"/>
          <p:nvPr/>
        </p:nvSpPr>
        <p:spPr>
          <a:xfrm>
            <a:off x="868382" y="1698628"/>
            <a:ext cx="2183302" cy="726866"/>
          </a:xfrm>
          <a:prstGeom prst="rect">
            <a:avLst/>
          </a:prstGeom>
          <a:noFill/>
        </p:spPr>
        <p:txBody>
          <a:bodyPr wrap="square" rtlCol="0">
            <a:spAutoFit/>
          </a:bodyPr>
          <a:lstStyle/>
          <a:p>
            <a:pPr>
              <a:lnSpc>
                <a:spcPts val="1740"/>
              </a:lnSpc>
            </a:pPr>
            <a:r>
              <a:rPr lang="en-US" sz="1100" b="0" i="0" u="none" strike="noStrike" dirty="0">
                <a:effectLst/>
                <a:latin typeface="Lato" panose="020F0502020204030203" pitchFamily="34" charset="0"/>
                <a:ea typeface="Lato" panose="020F0502020204030203" pitchFamily="34" charset="0"/>
                <a:cs typeface="Lato" panose="020F0502020204030203" pitchFamily="34" charset="0"/>
              </a:rPr>
              <a:t>a comprehensive list of unique launch sites utilized in the space mission</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7" name="TextBox 6">
            <a:extLst>
              <a:ext uri="{FF2B5EF4-FFF2-40B4-BE49-F238E27FC236}">
                <a16:creationId xmlns:a16="http://schemas.microsoft.com/office/drawing/2014/main" id="{20D17947-9E9A-0B4B-850B-68FC8360E778}"/>
              </a:ext>
            </a:extLst>
          </p:cNvPr>
          <p:cNvSpPr txBox="1"/>
          <p:nvPr/>
        </p:nvSpPr>
        <p:spPr>
          <a:xfrm>
            <a:off x="868625" y="1479300"/>
            <a:ext cx="1539270" cy="325667"/>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Displayed</a:t>
            </a:r>
          </a:p>
        </p:txBody>
      </p:sp>
      <p:sp>
        <p:nvSpPr>
          <p:cNvPr id="8" name="Oval 7">
            <a:extLst>
              <a:ext uri="{FF2B5EF4-FFF2-40B4-BE49-F238E27FC236}">
                <a16:creationId xmlns:a16="http://schemas.microsoft.com/office/drawing/2014/main" id="{189CA730-8049-5440-8448-1A18C56DCB93}"/>
              </a:ext>
            </a:extLst>
          </p:cNvPr>
          <p:cNvSpPr/>
          <p:nvPr/>
        </p:nvSpPr>
        <p:spPr>
          <a:xfrm>
            <a:off x="71695" y="1598364"/>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E0ED7836-45CE-6B46-9BB5-15DD3DFD1428}"/>
              </a:ext>
            </a:extLst>
          </p:cNvPr>
          <p:cNvSpPr txBox="1"/>
          <p:nvPr/>
        </p:nvSpPr>
        <p:spPr>
          <a:xfrm>
            <a:off x="3731570" y="1698688"/>
            <a:ext cx="1963487" cy="726866"/>
          </a:xfrm>
          <a:prstGeom prst="rect">
            <a:avLst/>
          </a:prstGeom>
          <a:noFill/>
        </p:spPr>
        <p:txBody>
          <a:bodyPr wrap="square" rtlCol="0">
            <a:spAutoFit/>
          </a:bodyPr>
          <a:lstStyle/>
          <a:p>
            <a:pPr>
              <a:lnSpc>
                <a:spcPts val="1740"/>
              </a:lnSpc>
            </a:pPr>
            <a:r>
              <a:rPr lang="en-US" sz="1100" b="0" i="0" u="none" strike="noStrike" dirty="0">
                <a:effectLst/>
                <a:latin typeface="Lato" panose="020F0502020204030203" pitchFamily="34" charset="0"/>
                <a:ea typeface="Lato" panose="020F0502020204030203" pitchFamily="34" charset="0"/>
                <a:cs typeface="Lato" panose="020F0502020204030203" pitchFamily="34" charset="0"/>
              </a:rPr>
              <a:t>records of five launch sites beginning with the designated string "KSC"</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44" name="TextBox 43">
            <a:extLst>
              <a:ext uri="{FF2B5EF4-FFF2-40B4-BE49-F238E27FC236}">
                <a16:creationId xmlns:a16="http://schemas.microsoft.com/office/drawing/2014/main" id="{8EE90FB3-CCD5-FF42-84D6-96082EFB7AEC}"/>
              </a:ext>
            </a:extLst>
          </p:cNvPr>
          <p:cNvSpPr txBox="1"/>
          <p:nvPr/>
        </p:nvSpPr>
        <p:spPr>
          <a:xfrm>
            <a:off x="102359" y="1615318"/>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47" name="TextBox 46">
            <a:extLst>
              <a:ext uri="{FF2B5EF4-FFF2-40B4-BE49-F238E27FC236}">
                <a16:creationId xmlns:a16="http://schemas.microsoft.com/office/drawing/2014/main" id="{3A2AB572-BD82-6245-B444-34618C3535C1}"/>
              </a:ext>
            </a:extLst>
          </p:cNvPr>
          <p:cNvSpPr txBox="1"/>
          <p:nvPr/>
        </p:nvSpPr>
        <p:spPr>
          <a:xfrm>
            <a:off x="3722854" y="1479300"/>
            <a:ext cx="1539270" cy="325667"/>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Displayed</a:t>
            </a:r>
          </a:p>
        </p:txBody>
      </p:sp>
      <p:sp>
        <p:nvSpPr>
          <p:cNvPr id="48" name="Oval 47">
            <a:extLst>
              <a:ext uri="{FF2B5EF4-FFF2-40B4-BE49-F238E27FC236}">
                <a16:creationId xmlns:a16="http://schemas.microsoft.com/office/drawing/2014/main" id="{CE94C63B-7C6F-5045-922B-E721A0CA6716}"/>
              </a:ext>
            </a:extLst>
          </p:cNvPr>
          <p:cNvSpPr/>
          <p:nvPr/>
        </p:nvSpPr>
        <p:spPr>
          <a:xfrm>
            <a:off x="2925924" y="1598364"/>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45751333-3B1D-4846-BED2-E9C6F9146F22}"/>
              </a:ext>
            </a:extLst>
          </p:cNvPr>
          <p:cNvSpPr txBox="1"/>
          <p:nvPr/>
        </p:nvSpPr>
        <p:spPr>
          <a:xfrm>
            <a:off x="2956588" y="1615318"/>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2</a:t>
            </a:r>
          </a:p>
        </p:txBody>
      </p:sp>
      <p:sp>
        <p:nvSpPr>
          <p:cNvPr id="50" name="TextBox 49">
            <a:extLst>
              <a:ext uri="{FF2B5EF4-FFF2-40B4-BE49-F238E27FC236}">
                <a16:creationId xmlns:a16="http://schemas.microsoft.com/office/drawing/2014/main" id="{8BA3BB6D-7342-7E44-B115-92734CCE66CA}"/>
              </a:ext>
            </a:extLst>
          </p:cNvPr>
          <p:cNvSpPr txBox="1"/>
          <p:nvPr/>
        </p:nvSpPr>
        <p:spPr>
          <a:xfrm>
            <a:off x="6344150" y="1698688"/>
            <a:ext cx="1963487" cy="726866"/>
          </a:xfrm>
          <a:prstGeom prst="rect">
            <a:avLst/>
          </a:prstGeom>
          <a:noFill/>
        </p:spPr>
        <p:txBody>
          <a:bodyPr wrap="square" rtlCol="0">
            <a:spAutoFit/>
          </a:bodyPr>
          <a:lstStyle/>
          <a:p>
            <a:pPr>
              <a:lnSpc>
                <a:spcPts val="1740"/>
              </a:lnSpc>
            </a:pPr>
            <a:r>
              <a:rPr lang="en-US" sz="1100" b="0" i="0" u="none" strike="noStrike" dirty="0">
                <a:effectLst/>
                <a:latin typeface="Lato" panose="020F0502020204030203" pitchFamily="34" charset="0"/>
                <a:ea typeface="Lato" panose="020F0502020204030203" pitchFamily="34" charset="0"/>
                <a:cs typeface="Lato" panose="020F0502020204030203" pitchFamily="34" charset="0"/>
              </a:rPr>
              <a:t>the total payload mass carried by NASA (CRS) boosters launched</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51" name="TextBox 50">
            <a:extLst>
              <a:ext uri="{FF2B5EF4-FFF2-40B4-BE49-F238E27FC236}">
                <a16:creationId xmlns:a16="http://schemas.microsoft.com/office/drawing/2014/main" id="{9BFAC462-315C-734A-BCF9-EF59FD3BC144}"/>
              </a:ext>
            </a:extLst>
          </p:cNvPr>
          <p:cNvSpPr txBox="1"/>
          <p:nvPr/>
        </p:nvSpPr>
        <p:spPr>
          <a:xfrm>
            <a:off x="6347482" y="1479152"/>
            <a:ext cx="1654014" cy="325667"/>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Displayed</a:t>
            </a:r>
          </a:p>
        </p:txBody>
      </p:sp>
      <p:sp>
        <p:nvSpPr>
          <p:cNvPr id="52" name="Oval 51">
            <a:extLst>
              <a:ext uri="{FF2B5EF4-FFF2-40B4-BE49-F238E27FC236}">
                <a16:creationId xmlns:a16="http://schemas.microsoft.com/office/drawing/2014/main" id="{1F67AA09-9096-054A-BED3-98BC4FBF868D}"/>
              </a:ext>
            </a:extLst>
          </p:cNvPr>
          <p:cNvSpPr/>
          <p:nvPr/>
        </p:nvSpPr>
        <p:spPr>
          <a:xfrm>
            <a:off x="5538504" y="1598364"/>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BD79E2C9-614F-9A4A-B6DF-E3906533451C}"/>
              </a:ext>
            </a:extLst>
          </p:cNvPr>
          <p:cNvSpPr txBox="1"/>
          <p:nvPr/>
        </p:nvSpPr>
        <p:spPr>
          <a:xfrm>
            <a:off x="5569168" y="1615318"/>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3</a:t>
            </a:r>
          </a:p>
        </p:txBody>
      </p:sp>
      <p:sp>
        <p:nvSpPr>
          <p:cNvPr id="54" name="TextBox 53">
            <a:extLst>
              <a:ext uri="{FF2B5EF4-FFF2-40B4-BE49-F238E27FC236}">
                <a16:creationId xmlns:a16="http://schemas.microsoft.com/office/drawing/2014/main" id="{DF944E27-F5A7-2F4D-9F24-920F68572368}"/>
              </a:ext>
            </a:extLst>
          </p:cNvPr>
          <p:cNvSpPr txBox="1"/>
          <p:nvPr/>
        </p:nvSpPr>
        <p:spPr>
          <a:xfrm>
            <a:off x="877341" y="2725578"/>
            <a:ext cx="1963487" cy="726866"/>
          </a:xfrm>
          <a:prstGeom prst="rect">
            <a:avLst/>
          </a:prstGeom>
          <a:noFill/>
        </p:spPr>
        <p:txBody>
          <a:bodyPr wrap="square" rtlCol="0">
            <a:spAutoFit/>
          </a:bodyPr>
          <a:lstStyle/>
          <a:p>
            <a:pPr>
              <a:lnSpc>
                <a:spcPts val="1740"/>
              </a:lnSpc>
            </a:pPr>
            <a:r>
              <a:rPr lang="en-US" sz="1100" b="0" i="0" u="none" strike="noStrike" dirty="0">
                <a:effectLst/>
                <a:latin typeface="Lato" panose="020F0502020204030203" pitchFamily="34" charset="0"/>
                <a:ea typeface="Lato" panose="020F0502020204030203" pitchFamily="34" charset="0"/>
                <a:cs typeface="Lato" panose="020F0502020204030203" pitchFamily="34" charset="0"/>
              </a:rPr>
              <a:t>the average payload mass carried by booster version F9 v1.1</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55" name="TextBox 54">
            <a:extLst>
              <a:ext uri="{FF2B5EF4-FFF2-40B4-BE49-F238E27FC236}">
                <a16:creationId xmlns:a16="http://schemas.microsoft.com/office/drawing/2014/main" id="{97B320F4-A7FF-D54D-A62D-AAE43E218FBA}"/>
              </a:ext>
            </a:extLst>
          </p:cNvPr>
          <p:cNvSpPr txBox="1"/>
          <p:nvPr/>
        </p:nvSpPr>
        <p:spPr>
          <a:xfrm>
            <a:off x="868625" y="2506190"/>
            <a:ext cx="1539270" cy="325667"/>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Displayed</a:t>
            </a:r>
          </a:p>
        </p:txBody>
      </p:sp>
      <p:sp>
        <p:nvSpPr>
          <p:cNvPr id="56" name="Oval 55">
            <a:extLst>
              <a:ext uri="{FF2B5EF4-FFF2-40B4-BE49-F238E27FC236}">
                <a16:creationId xmlns:a16="http://schemas.microsoft.com/office/drawing/2014/main" id="{55DB0D36-E965-1A4A-85A6-65FABFEDD4F0}"/>
              </a:ext>
            </a:extLst>
          </p:cNvPr>
          <p:cNvSpPr/>
          <p:nvPr/>
        </p:nvSpPr>
        <p:spPr>
          <a:xfrm>
            <a:off x="71695" y="2625254"/>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7E1B5833-620A-A54B-A358-27E528F14DFD}"/>
              </a:ext>
            </a:extLst>
          </p:cNvPr>
          <p:cNvSpPr txBox="1"/>
          <p:nvPr/>
        </p:nvSpPr>
        <p:spPr>
          <a:xfrm>
            <a:off x="102359" y="2642208"/>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4</a:t>
            </a:r>
          </a:p>
        </p:txBody>
      </p:sp>
      <p:sp>
        <p:nvSpPr>
          <p:cNvPr id="58" name="TextBox 57">
            <a:extLst>
              <a:ext uri="{FF2B5EF4-FFF2-40B4-BE49-F238E27FC236}">
                <a16:creationId xmlns:a16="http://schemas.microsoft.com/office/drawing/2014/main" id="{970BA5EE-9614-884C-82B7-FACCC506DEF5}"/>
              </a:ext>
            </a:extLst>
          </p:cNvPr>
          <p:cNvSpPr txBox="1"/>
          <p:nvPr/>
        </p:nvSpPr>
        <p:spPr>
          <a:xfrm>
            <a:off x="3731569" y="2725266"/>
            <a:ext cx="1963487" cy="503856"/>
          </a:xfrm>
          <a:prstGeom prst="rect">
            <a:avLst/>
          </a:prstGeom>
          <a:noFill/>
        </p:spPr>
        <p:txBody>
          <a:bodyPr wrap="square" rtlCol="0">
            <a:spAutoFit/>
          </a:bodyPr>
          <a:lstStyle/>
          <a:p>
            <a:pPr>
              <a:lnSpc>
                <a:spcPts val="1740"/>
              </a:lnSpc>
            </a:pPr>
            <a:r>
              <a:rPr lang="en-US" sz="1100" b="0" i="0" u="none" strike="noStrike" dirty="0">
                <a:effectLst/>
                <a:latin typeface="Lato" panose="020F0502020204030203" pitchFamily="34" charset="0"/>
                <a:ea typeface="Lato" panose="020F0502020204030203" pitchFamily="34" charset="0"/>
                <a:cs typeface="Lato" panose="020F0502020204030203" pitchFamily="34" charset="0"/>
              </a:rPr>
              <a:t>the dates of successful drone ship landing outcomes</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59" name="TextBox 58">
            <a:extLst>
              <a:ext uri="{FF2B5EF4-FFF2-40B4-BE49-F238E27FC236}">
                <a16:creationId xmlns:a16="http://schemas.microsoft.com/office/drawing/2014/main" id="{7D5AFAF9-60D1-B14F-8143-6EABB809BB25}"/>
              </a:ext>
            </a:extLst>
          </p:cNvPr>
          <p:cNvSpPr txBox="1"/>
          <p:nvPr/>
        </p:nvSpPr>
        <p:spPr>
          <a:xfrm>
            <a:off x="3722853" y="2506190"/>
            <a:ext cx="1539270" cy="325667"/>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Listed</a:t>
            </a:r>
          </a:p>
        </p:txBody>
      </p:sp>
      <p:sp>
        <p:nvSpPr>
          <p:cNvPr id="60" name="Oval 59">
            <a:extLst>
              <a:ext uri="{FF2B5EF4-FFF2-40B4-BE49-F238E27FC236}">
                <a16:creationId xmlns:a16="http://schemas.microsoft.com/office/drawing/2014/main" id="{084CBC20-6333-0145-91AA-8BD86724B796}"/>
              </a:ext>
            </a:extLst>
          </p:cNvPr>
          <p:cNvSpPr/>
          <p:nvPr/>
        </p:nvSpPr>
        <p:spPr>
          <a:xfrm>
            <a:off x="2925923" y="2625254"/>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6D92A36E-DF41-6D4B-BDE8-E47EA835F00F}"/>
              </a:ext>
            </a:extLst>
          </p:cNvPr>
          <p:cNvSpPr txBox="1"/>
          <p:nvPr/>
        </p:nvSpPr>
        <p:spPr>
          <a:xfrm>
            <a:off x="2956587" y="2642208"/>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5</a:t>
            </a:r>
          </a:p>
        </p:txBody>
      </p:sp>
      <p:sp>
        <p:nvSpPr>
          <p:cNvPr id="62" name="TextBox 61">
            <a:extLst>
              <a:ext uri="{FF2B5EF4-FFF2-40B4-BE49-F238E27FC236}">
                <a16:creationId xmlns:a16="http://schemas.microsoft.com/office/drawing/2014/main" id="{45AD16F7-4A36-FD46-8CEA-B70519EC141D}"/>
              </a:ext>
            </a:extLst>
          </p:cNvPr>
          <p:cNvSpPr txBox="1"/>
          <p:nvPr/>
        </p:nvSpPr>
        <p:spPr>
          <a:xfrm>
            <a:off x="6321283" y="2744436"/>
            <a:ext cx="2524516" cy="944874"/>
          </a:xfrm>
          <a:prstGeom prst="rect">
            <a:avLst/>
          </a:prstGeom>
          <a:noFill/>
        </p:spPr>
        <p:txBody>
          <a:bodyPr wrap="square" rtlCol="0">
            <a:spAutoFit/>
          </a:bodyPr>
          <a:lstStyle/>
          <a:p>
            <a:pPr>
              <a:lnSpc>
                <a:spcPts val="1740"/>
              </a:lnSpc>
            </a:pPr>
            <a:r>
              <a:rPr lang="en-US" sz="1100" b="0" i="0" u="none" strike="noStrike" dirty="0">
                <a:effectLst/>
                <a:latin typeface="Lato" panose="020F0502020204030203" pitchFamily="34" charset="0"/>
                <a:ea typeface="Lato" panose="020F0502020204030203" pitchFamily="34" charset="0"/>
                <a:cs typeface="Lato" panose="020F0502020204030203" pitchFamily="34" charset="0"/>
              </a:rPr>
              <a:t>the names of boosters achieving success in ground pad with a payload mass greater than 4000 but less than 6000</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63" name="TextBox 62">
            <a:extLst>
              <a:ext uri="{FF2B5EF4-FFF2-40B4-BE49-F238E27FC236}">
                <a16:creationId xmlns:a16="http://schemas.microsoft.com/office/drawing/2014/main" id="{27143D36-7169-F840-935D-27AA92C42FAA}"/>
              </a:ext>
            </a:extLst>
          </p:cNvPr>
          <p:cNvSpPr txBox="1"/>
          <p:nvPr/>
        </p:nvSpPr>
        <p:spPr>
          <a:xfrm>
            <a:off x="6335432" y="2506190"/>
            <a:ext cx="1539270" cy="325667"/>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Listed</a:t>
            </a:r>
          </a:p>
        </p:txBody>
      </p:sp>
      <p:sp>
        <p:nvSpPr>
          <p:cNvPr id="64" name="Oval 63">
            <a:extLst>
              <a:ext uri="{FF2B5EF4-FFF2-40B4-BE49-F238E27FC236}">
                <a16:creationId xmlns:a16="http://schemas.microsoft.com/office/drawing/2014/main" id="{F1404FE8-E08A-8F41-9ACF-A58C7EBAA858}"/>
              </a:ext>
            </a:extLst>
          </p:cNvPr>
          <p:cNvSpPr/>
          <p:nvPr/>
        </p:nvSpPr>
        <p:spPr>
          <a:xfrm>
            <a:off x="5538502" y="2625254"/>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TextBox 64">
            <a:extLst>
              <a:ext uri="{FF2B5EF4-FFF2-40B4-BE49-F238E27FC236}">
                <a16:creationId xmlns:a16="http://schemas.microsoft.com/office/drawing/2014/main" id="{7011E51A-F50C-334C-8EEF-A8A13A9C9EFB}"/>
              </a:ext>
            </a:extLst>
          </p:cNvPr>
          <p:cNvSpPr txBox="1"/>
          <p:nvPr/>
        </p:nvSpPr>
        <p:spPr>
          <a:xfrm>
            <a:off x="5569166" y="2642208"/>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6</a:t>
            </a:r>
          </a:p>
        </p:txBody>
      </p:sp>
      <p:sp>
        <p:nvSpPr>
          <p:cNvPr id="66" name="TextBox 65">
            <a:extLst>
              <a:ext uri="{FF2B5EF4-FFF2-40B4-BE49-F238E27FC236}">
                <a16:creationId xmlns:a16="http://schemas.microsoft.com/office/drawing/2014/main" id="{CD3DCEFE-A71F-9C46-B775-869B05112520}"/>
              </a:ext>
            </a:extLst>
          </p:cNvPr>
          <p:cNvSpPr txBox="1"/>
          <p:nvPr/>
        </p:nvSpPr>
        <p:spPr>
          <a:xfrm>
            <a:off x="877341" y="3940418"/>
            <a:ext cx="1963487" cy="726866"/>
          </a:xfrm>
          <a:prstGeom prst="rect">
            <a:avLst/>
          </a:prstGeom>
          <a:noFill/>
        </p:spPr>
        <p:txBody>
          <a:bodyPr wrap="square" rtlCol="0">
            <a:spAutoFit/>
          </a:bodyPr>
          <a:lstStyle/>
          <a:p>
            <a:pPr>
              <a:lnSpc>
                <a:spcPts val="1740"/>
              </a:lnSpc>
            </a:pPr>
            <a:r>
              <a:rPr lang="en-US" sz="1100" b="0" i="0" u="none" strike="noStrike" dirty="0">
                <a:effectLst/>
                <a:latin typeface="Lato" panose="020F0502020204030203" pitchFamily="34" charset="0"/>
                <a:ea typeface="Lato" panose="020F0502020204030203" pitchFamily="34" charset="0"/>
                <a:cs typeface="Lato" panose="020F0502020204030203" pitchFamily="34" charset="0"/>
              </a:rPr>
              <a:t>a tally of the number of successful and failed mission outcomes</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67" name="TextBox 66">
            <a:extLst>
              <a:ext uri="{FF2B5EF4-FFF2-40B4-BE49-F238E27FC236}">
                <a16:creationId xmlns:a16="http://schemas.microsoft.com/office/drawing/2014/main" id="{37A0FBE0-E2E1-EB49-8C52-9C66ABC7381A}"/>
              </a:ext>
            </a:extLst>
          </p:cNvPr>
          <p:cNvSpPr txBox="1"/>
          <p:nvPr/>
        </p:nvSpPr>
        <p:spPr>
          <a:xfrm>
            <a:off x="877273" y="3720882"/>
            <a:ext cx="1621628" cy="325667"/>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Listed</a:t>
            </a:r>
          </a:p>
        </p:txBody>
      </p:sp>
      <p:sp>
        <p:nvSpPr>
          <p:cNvPr id="68" name="Oval 67">
            <a:extLst>
              <a:ext uri="{FF2B5EF4-FFF2-40B4-BE49-F238E27FC236}">
                <a16:creationId xmlns:a16="http://schemas.microsoft.com/office/drawing/2014/main" id="{A336BABC-58A3-8747-8671-3D60F93FCA5B}"/>
              </a:ext>
            </a:extLst>
          </p:cNvPr>
          <p:cNvSpPr/>
          <p:nvPr/>
        </p:nvSpPr>
        <p:spPr>
          <a:xfrm>
            <a:off x="71695" y="3840094"/>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TextBox 68">
            <a:extLst>
              <a:ext uri="{FF2B5EF4-FFF2-40B4-BE49-F238E27FC236}">
                <a16:creationId xmlns:a16="http://schemas.microsoft.com/office/drawing/2014/main" id="{7326F76A-6256-AF46-A86D-0007DC3C01D7}"/>
              </a:ext>
            </a:extLst>
          </p:cNvPr>
          <p:cNvSpPr txBox="1"/>
          <p:nvPr/>
        </p:nvSpPr>
        <p:spPr>
          <a:xfrm>
            <a:off x="102359" y="3857048"/>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7</a:t>
            </a:r>
          </a:p>
        </p:txBody>
      </p:sp>
      <p:sp>
        <p:nvSpPr>
          <p:cNvPr id="70" name="TextBox 69">
            <a:extLst>
              <a:ext uri="{FF2B5EF4-FFF2-40B4-BE49-F238E27FC236}">
                <a16:creationId xmlns:a16="http://schemas.microsoft.com/office/drawing/2014/main" id="{61C8D6EB-1B61-3C4C-8ABC-3858B4102457}"/>
              </a:ext>
            </a:extLst>
          </p:cNvPr>
          <p:cNvSpPr txBox="1"/>
          <p:nvPr/>
        </p:nvSpPr>
        <p:spPr>
          <a:xfrm>
            <a:off x="3731569" y="3940418"/>
            <a:ext cx="1963487" cy="726866"/>
          </a:xfrm>
          <a:prstGeom prst="rect">
            <a:avLst/>
          </a:prstGeom>
          <a:noFill/>
        </p:spPr>
        <p:txBody>
          <a:bodyPr wrap="square" rtlCol="0">
            <a:spAutoFit/>
          </a:bodyPr>
          <a:lstStyle/>
          <a:p>
            <a:pPr>
              <a:lnSpc>
                <a:spcPts val="1740"/>
              </a:lnSpc>
            </a:pPr>
            <a:r>
              <a:rPr lang="en-US" sz="1100" b="0" i="0" u="none" strike="noStrike" dirty="0">
                <a:effectLst/>
                <a:latin typeface="Lato" panose="020F0502020204030203" pitchFamily="34" charset="0"/>
                <a:ea typeface="Lato" panose="020F0502020204030203" pitchFamily="34" charset="0"/>
                <a:cs typeface="Lato" panose="020F0502020204030203" pitchFamily="34" charset="0"/>
              </a:rPr>
              <a:t>the booster versions that have carried the maximum payload mass</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71" name="TextBox 70">
            <a:extLst>
              <a:ext uri="{FF2B5EF4-FFF2-40B4-BE49-F238E27FC236}">
                <a16:creationId xmlns:a16="http://schemas.microsoft.com/office/drawing/2014/main" id="{BD1B01E2-9699-F14A-B1B6-937FF1D340C2}"/>
              </a:ext>
            </a:extLst>
          </p:cNvPr>
          <p:cNvSpPr txBox="1"/>
          <p:nvPr/>
        </p:nvSpPr>
        <p:spPr>
          <a:xfrm>
            <a:off x="3731501" y="3720882"/>
            <a:ext cx="1621628" cy="325667"/>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Listed</a:t>
            </a:r>
          </a:p>
        </p:txBody>
      </p:sp>
      <p:sp>
        <p:nvSpPr>
          <p:cNvPr id="72" name="Oval 71">
            <a:extLst>
              <a:ext uri="{FF2B5EF4-FFF2-40B4-BE49-F238E27FC236}">
                <a16:creationId xmlns:a16="http://schemas.microsoft.com/office/drawing/2014/main" id="{D1994A66-B0D1-4541-8CCB-070B475D1B41}"/>
              </a:ext>
            </a:extLst>
          </p:cNvPr>
          <p:cNvSpPr/>
          <p:nvPr/>
        </p:nvSpPr>
        <p:spPr>
          <a:xfrm>
            <a:off x="2925923" y="3840094"/>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DEDF294B-C4E9-464D-A3F4-472103DB09AF}"/>
              </a:ext>
            </a:extLst>
          </p:cNvPr>
          <p:cNvSpPr txBox="1"/>
          <p:nvPr/>
        </p:nvSpPr>
        <p:spPr>
          <a:xfrm>
            <a:off x="2956587" y="3857048"/>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8</a:t>
            </a:r>
          </a:p>
        </p:txBody>
      </p:sp>
      <p:sp>
        <p:nvSpPr>
          <p:cNvPr id="74" name="TextBox 73">
            <a:extLst>
              <a:ext uri="{FF2B5EF4-FFF2-40B4-BE49-F238E27FC236}">
                <a16:creationId xmlns:a16="http://schemas.microsoft.com/office/drawing/2014/main" id="{1C88A001-1E23-E143-9397-6B80B3977C6E}"/>
              </a:ext>
            </a:extLst>
          </p:cNvPr>
          <p:cNvSpPr txBox="1"/>
          <p:nvPr/>
        </p:nvSpPr>
        <p:spPr>
          <a:xfrm>
            <a:off x="6321283" y="3977943"/>
            <a:ext cx="2524516" cy="1162882"/>
          </a:xfrm>
          <a:prstGeom prst="rect">
            <a:avLst/>
          </a:prstGeom>
          <a:noFill/>
        </p:spPr>
        <p:txBody>
          <a:bodyPr wrap="square" rtlCol="0">
            <a:spAutoFit/>
          </a:bodyPr>
          <a:lstStyle/>
          <a:p>
            <a:pPr>
              <a:lnSpc>
                <a:spcPts val="1740"/>
              </a:lnSpc>
            </a:pPr>
            <a:r>
              <a:rPr lang="en-US" sz="1100" b="0" i="0" u="none" strike="noStrike" dirty="0">
                <a:effectLst/>
                <a:latin typeface="Lato" panose="020F0502020204030203" pitchFamily="34" charset="0"/>
                <a:ea typeface="Lato" panose="020F0502020204030203" pitchFamily="34" charset="0"/>
                <a:cs typeface="Lato" panose="020F0502020204030203" pitchFamily="34" charset="0"/>
              </a:rPr>
              <a:t>records displaying the month names, successful landing outcomes in ground pad, booster versions, and launch site for months in the year 2017</a:t>
            </a:r>
            <a:endParaRPr lang="en-US" sz="1100" dirty="0">
              <a:latin typeface="Lato" panose="020F0502020204030203" pitchFamily="34" charset="0"/>
              <a:ea typeface="Lato" panose="020F0502020204030203" pitchFamily="34" charset="0"/>
              <a:cs typeface="Lato" panose="020F0502020204030203" pitchFamily="34" charset="0"/>
            </a:endParaRPr>
          </a:p>
        </p:txBody>
      </p:sp>
      <p:sp>
        <p:nvSpPr>
          <p:cNvPr id="75" name="TextBox 74">
            <a:extLst>
              <a:ext uri="{FF2B5EF4-FFF2-40B4-BE49-F238E27FC236}">
                <a16:creationId xmlns:a16="http://schemas.microsoft.com/office/drawing/2014/main" id="{D6D37532-39C9-3B4D-8859-43094683C47E}"/>
              </a:ext>
            </a:extLst>
          </p:cNvPr>
          <p:cNvSpPr txBox="1"/>
          <p:nvPr/>
        </p:nvSpPr>
        <p:spPr>
          <a:xfrm>
            <a:off x="6344080" y="3720882"/>
            <a:ext cx="1621628" cy="325667"/>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Listed</a:t>
            </a:r>
          </a:p>
        </p:txBody>
      </p:sp>
      <p:sp>
        <p:nvSpPr>
          <p:cNvPr id="76" name="Oval 75">
            <a:extLst>
              <a:ext uri="{FF2B5EF4-FFF2-40B4-BE49-F238E27FC236}">
                <a16:creationId xmlns:a16="http://schemas.microsoft.com/office/drawing/2014/main" id="{58E02670-F75D-F04F-B0B1-D9307714E0FF}"/>
              </a:ext>
            </a:extLst>
          </p:cNvPr>
          <p:cNvSpPr/>
          <p:nvPr/>
        </p:nvSpPr>
        <p:spPr>
          <a:xfrm>
            <a:off x="5538502" y="3840094"/>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498ABAE0-4642-F547-98BC-DEAB9FE1E1B4}"/>
              </a:ext>
            </a:extLst>
          </p:cNvPr>
          <p:cNvSpPr txBox="1"/>
          <p:nvPr/>
        </p:nvSpPr>
        <p:spPr>
          <a:xfrm>
            <a:off x="5569166" y="3857048"/>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9</a:t>
            </a:r>
          </a:p>
        </p:txBody>
      </p:sp>
      <p:sp>
        <p:nvSpPr>
          <p:cNvPr id="4" name="TextBox 3">
            <a:extLst>
              <a:ext uri="{FF2B5EF4-FFF2-40B4-BE49-F238E27FC236}">
                <a16:creationId xmlns:a16="http://schemas.microsoft.com/office/drawing/2014/main" id="{06C83A4F-A0FD-329A-D270-FA57459BFCD7}"/>
              </a:ext>
            </a:extLst>
          </p:cNvPr>
          <p:cNvSpPr txBox="1"/>
          <p:nvPr/>
        </p:nvSpPr>
        <p:spPr>
          <a:xfrm>
            <a:off x="865437" y="5001860"/>
            <a:ext cx="3129580" cy="726866"/>
          </a:xfrm>
          <a:prstGeom prst="rect">
            <a:avLst/>
          </a:prstGeom>
          <a:noFill/>
        </p:spPr>
        <p:txBody>
          <a:bodyPr wrap="square" rtlCol="0">
            <a:spAutoFit/>
          </a:bodyPr>
          <a:lstStyle/>
          <a:p>
            <a:pPr>
              <a:lnSpc>
                <a:spcPts val="1740"/>
              </a:lnSpc>
            </a:pPr>
            <a:r>
              <a:rPr lang="en-US" sz="1100" b="0" i="0" u="none" strike="noStrike" dirty="0">
                <a:effectLst/>
                <a:latin typeface="Arial" panose="020B0604020202020204" pitchFamily="34" charset="0"/>
                <a:cs typeface="Arial" panose="020B0604020202020204" pitchFamily="34" charset="0"/>
              </a:rPr>
              <a:t>the count of successful landing outcomes between the dates of 2010-06-04 and 2017-03-20 in descending order</a:t>
            </a:r>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BBC5CEEF-50DB-C207-9D7B-EDD2A634D625}"/>
              </a:ext>
            </a:extLst>
          </p:cNvPr>
          <p:cNvSpPr txBox="1"/>
          <p:nvPr/>
        </p:nvSpPr>
        <p:spPr>
          <a:xfrm>
            <a:off x="877273" y="4782384"/>
            <a:ext cx="1621628" cy="333361"/>
          </a:xfrm>
          <a:prstGeom prst="rect">
            <a:avLst/>
          </a:prstGeom>
          <a:noFill/>
        </p:spPr>
        <p:txBody>
          <a:bodyPr wrap="square" rtlCol="0">
            <a:spAutoFit/>
          </a:bodyPr>
          <a:lstStyle/>
          <a:p>
            <a:pPr>
              <a:lnSpc>
                <a:spcPts val="2000"/>
              </a:lnSpc>
            </a:pPr>
            <a:r>
              <a:rPr lang="en-US" sz="1500" b="1" u="sng" dirty="0">
                <a:latin typeface="Lato" panose="020F0502020204030203" pitchFamily="34" charset="0"/>
                <a:ea typeface="Lato" panose="020F0502020204030203" pitchFamily="34" charset="0"/>
                <a:cs typeface="Lato" panose="020F0502020204030203" pitchFamily="34" charset="0"/>
              </a:rPr>
              <a:t>Ranked</a:t>
            </a:r>
          </a:p>
        </p:txBody>
      </p:sp>
      <p:sp>
        <p:nvSpPr>
          <p:cNvPr id="9" name="Oval 8">
            <a:extLst>
              <a:ext uri="{FF2B5EF4-FFF2-40B4-BE49-F238E27FC236}">
                <a16:creationId xmlns:a16="http://schemas.microsoft.com/office/drawing/2014/main" id="{9836E515-E908-39EB-DBB2-26839648EAC6}"/>
              </a:ext>
            </a:extLst>
          </p:cNvPr>
          <p:cNvSpPr/>
          <p:nvPr/>
        </p:nvSpPr>
        <p:spPr>
          <a:xfrm>
            <a:off x="71695" y="4901596"/>
            <a:ext cx="766023" cy="6963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5443CD7-85BB-DD61-C280-4DFCE385593A}"/>
              </a:ext>
            </a:extLst>
          </p:cNvPr>
          <p:cNvSpPr txBox="1"/>
          <p:nvPr/>
        </p:nvSpPr>
        <p:spPr>
          <a:xfrm>
            <a:off x="102359" y="4924134"/>
            <a:ext cx="704695" cy="584775"/>
          </a:xfrm>
          <a:prstGeom prst="rect">
            <a:avLst/>
          </a:prstGeom>
          <a:noFill/>
        </p:spPr>
        <p:txBody>
          <a:bodyPr wrap="square" rtlCol="0">
            <a:spAutoFit/>
          </a:bodyPr>
          <a:lstStyle/>
          <a:p>
            <a:pPr algn="ctr"/>
            <a:r>
              <a:rPr lang="en-US" sz="3200" dirty="0">
                <a:solidFill>
                  <a:schemeClr val="bg1"/>
                </a:solidFill>
                <a:latin typeface="Lato" panose="020F0502020204030203" pitchFamily="34" charset="0"/>
                <a:ea typeface="Lato" panose="020F0502020204030203" pitchFamily="34" charset="0"/>
                <a:cs typeface="Lato" panose="020F0502020204030203" pitchFamily="34" charset="0"/>
              </a:rPr>
              <a:t>10</a:t>
            </a:r>
            <a:endParaRPr lang="en-US" sz="3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1B93BDCE-2D5B-C26D-B659-F2547EA845B5}"/>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EDA - SQL</a:t>
            </a:r>
            <a:endParaRPr lang="en-US" sz="2800" dirty="0">
              <a:effectLst/>
              <a:latin typeface="SpaceX"/>
            </a:endParaRPr>
          </a:p>
        </p:txBody>
      </p:sp>
      <p:sp>
        <p:nvSpPr>
          <p:cNvPr id="13" name="Oval 12">
            <a:extLst>
              <a:ext uri="{FF2B5EF4-FFF2-40B4-BE49-F238E27FC236}">
                <a16:creationId xmlns:a16="http://schemas.microsoft.com/office/drawing/2014/main" id="{5C3E5F01-9A6E-DF0D-74E2-A29CEAFDF8C2}"/>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799E1B5-04B1-7E19-500D-047653633495}"/>
              </a:ext>
            </a:extLst>
          </p:cNvPr>
          <p:cNvGrpSpPr/>
          <p:nvPr/>
        </p:nvGrpSpPr>
        <p:grpSpPr>
          <a:xfrm>
            <a:off x="11346873" y="5803932"/>
            <a:ext cx="834238" cy="1054067"/>
            <a:chOff x="530432" y="4935958"/>
            <a:chExt cx="1167905" cy="1512201"/>
          </a:xfrm>
        </p:grpSpPr>
        <p:sp>
          <p:nvSpPr>
            <p:cNvPr id="15" name="Rectangle 14">
              <a:extLst>
                <a:ext uri="{FF2B5EF4-FFF2-40B4-BE49-F238E27FC236}">
                  <a16:creationId xmlns:a16="http://schemas.microsoft.com/office/drawing/2014/main" id="{462DBAFF-E180-702E-FD43-BD510F157DFE}"/>
                </a:ext>
              </a:extLst>
            </p:cNvPr>
            <p:cNvSpPr/>
            <p:nvPr/>
          </p:nvSpPr>
          <p:spPr>
            <a:xfrm>
              <a:off x="530432" y="4935958"/>
              <a:ext cx="1167905" cy="15122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Icon&#10;&#10;Description automatically generated">
              <a:hlinkClick r:id="rId5"/>
              <a:extLst>
                <a:ext uri="{FF2B5EF4-FFF2-40B4-BE49-F238E27FC236}">
                  <a16:creationId xmlns:a16="http://schemas.microsoft.com/office/drawing/2014/main" id="{2F110BA2-9D6E-CC43-51E0-D75E28428C8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0432" y="4935958"/>
              <a:ext cx="1167905" cy="1512201"/>
            </a:xfrm>
            <a:prstGeom prst="rect">
              <a:avLst/>
            </a:prstGeom>
          </p:spPr>
        </p:pic>
      </p:grpSp>
    </p:spTree>
    <p:extLst>
      <p:ext uri="{BB962C8B-B14F-4D97-AF65-F5344CB8AC3E}">
        <p14:creationId xmlns:p14="http://schemas.microsoft.com/office/powerpoint/2010/main" val="2605665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descr="Map&#10;&#10;Description automatically generated">
            <a:extLst>
              <a:ext uri="{FF2B5EF4-FFF2-40B4-BE49-F238E27FC236}">
                <a16:creationId xmlns:a16="http://schemas.microsoft.com/office/drawing/2014/main" id="{FEF19548-C0FB-71A0-4843-6AB6A2446D56}"/>
              </a:ext>
            </a:extLst>
          </p:cNvPr>
          <p:cNvPicPr>
            <a:picLocks noGrp="1" noChangeAspect="1"/>
          </p:cNvPicPr>
          <p:nvPr>
            <p:ph type="pic" sz="quarter" idx="18"/>
          </p:nvPr>
        </p:nvPicPr>
        <p:blipFill rotWithShape="1">
          <a:blip r:embed="rId2" cstate="email">
            <a:extLst>
              <a:ext uri="{28A0092B-C50C-407E-A947-70E740481C1C}">
                <a14:useLocalDpi xmlns:a14="http://schemas.microsoft.com/office/drawing/2010/main"/>
              </a:ext>
            </a:extLst>
          </a:blip>
          <a:srcRect t="-1421" b="-724"/>
          <a:stretch/>
        </p:blipFill>
        <p:spPr>
          <a:xfrm>
            <a:off x="-17675" y="599440"/>
            <a:ext cx="3129661" cy="3220111"/>
          </a:xfrm>
        </p:spPr>
      </p:pic>
      <p:pic>
        <p:nvPicPr>
          <p:cNvPr id="24" name="Picture Placeholder 23" descr="Diagram&#10;&#10;Description automatically generated">
            <a:extLst>
              <a:ext uri="{FF2B5EF4-FFF2-40B4-BE49-F238E27FC236}">
                <a16:creationId xmlns:a16="http://schemas.microsoft.com/office/drawing/2014/main" id="{A16F4A10-FA86-27F1-0024-6D4C487FB280}"/>
              </a:ext>
            </a:extLst>
          </p:cNvPr>
          <p:cNvPicPr>
            <a:picLocks noGrp="1" noChangeAspect="1"/>
          </p:cNvPicPr>
          <p:nvPr>
            <p:ph type="pic" sz="quarter" idx="19"/>
          </p:nvPr>
        </p:nvPicPr>
        <p:blipFill>
          <a:blip r:embed="rId3" cstate="email">
            <a:extLst>
              <a:ext uri="{28A0092B-C50C-407E-A947-70E740481C1C}">
                <a14:useLocalDpi xmlns:a14="http://schemas.microsoft.com/office/drawing/2010/main"/>
              </a:ext>
            </a:extLst>
          </a:blip>
          <a:srcRect/>
          <a:stretch>
            <a:fillRect/>
          </a:stretch>
        </p:blipFill>
        <p:spPr>
          <a:xfrm>
            <a:off x="3079670" y="3723760"/>
            <a:ext cx="3033713" cy="3117850"/>
          </a:xfrm>
        </p:spPr>
      </p:pic>
      <p:sp>
        <p:nvSpPr>
          <p:cNvPr id="6" name="Rectangle 5">
            <a:extLst>
              <a:ext uri="{FF2B5EF4-FFF2-40B4-BE49-F238E27FC236}">
                <a16:creationId xmlns:a16="http://schemas.microsoft.com/office/drawing/2014/main" id="{18B8FB75-ACDB-4141-B9ED-460CDF65A647}"/>
              </a:ext>
            </a:extLst>
          </p:cNvPr>
          <p:cNvSpPr/>
          <p:nvPr/>
        </p:nvSpPr>
        <p:spPr>
          <a:xfrm>
            <a:off x="3114838" y="643405"/>
            <a:ext cx="2980871" cy="31145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DE2F66FE-FF05-FF4C-82B7-B0BBFB796D7F}"/>
              </a:ext>
            </a:extLst>
          </p:cNvPr>
          <p:cNvSpPr txBox="1"/>
          <p:nvPr/>
        </p:nvSpPr>
        <p:spPr>
          <a:xfrm>
            <a:off x="3321419" y="868455"/>
            <a:ext cx="2467225" cy="507831"/>
          </a:xfrm>
          <a:prstGeom prst="rect">
            <a:avLst/>
          </a:prstGeom>
          <a:noFill/>
        </p:spPr>
        <p:txBody>
          <a:bodyPr wrap="square" rtlCol="0">
            <a:spAutoFit/>
          </a:bodyPr>
          <a:lstStyle/>
          <a:p>
            <a:pPr algn="ctr"/>
            <a:r>
              <a:rPr lang="en-US" sz="2700" dirty="0">
                <a:solidFill>
                  <a:schemeClr val="bg1"/>
                </a:solidFill>
                <a:latin typeface="Lato" panose="020F0502020204030203" pitchFamily="34" charset="0"/>
                <a:ea typeface="Lato" panose="020F0502020204030203" pitchFamily="34" charset="0"/>
                <a:cs typeface="Lato" panose="020F0502020204030203" pitchFamily="34" charset="0"/>
              </a:rPr>
              <a:t>Image Two</a:t>
            </a:r>
          </a:p>
        </p:txBody>
      </p:sp>
      <p:sp>
        <p:nvSpPr>
          <p:cNvPr id="8" name="TextBox 7">
            <a:extLst>
              <a:ext uri="{FF2B5EF4-FFF2-40B4-BE49-F238E27FC236}">
                <a16:creationId xmlns:a16="http://schemas.microsoft.com/office/drawing/2014/main" id="{57C0A4FA-9209-8B4C-A5D6-262E67DBA1D8}"/>
              </a:ext>
            </a:extLst>
          </p:cNvPr>
          <p:cNvSpPr txBox="1"/>
          <p:nvPr/>
        </p:nvSpPr>
        <p:spPr>
          <a:xfrm>
            <a:off x="3262446" y="1384072"/>
            <a:ext cx="2585170" cy="2038891"/>
          </a:xfrm>
          <a:prstGeom prst="rect">
            <a:avLst/>
          </a:prstGeom>
          <a:noFill/>
        </p:spPr>
        <p:txBody>
          <a:bodyPr wrap="square" rtlCol="0">
            <a:spAutoFit/>
          </a:bodyPr>
          <a:lstStyle/>
          <a:p>
            <a:pPr algn="ctr">
              <a:lnSpc>
                <a:spcPts val="1740"/>
              </a:lnSpc>
            </a:pPr>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As part of our data visualization efforts, we assigned the launch outcomes of failures and successes to respective classes of 0 and 1. These classes were then visually represented on the map using marker clusters, with </a:t>
            </a:r>
            <a:r>
              <a:rPr lang="en-US" sz="1200" b="0" i="0" u="none" strike="noStrike" dirty="0">
                <a:solidFill>
                  <a:srgbClr val="00B050"/>
                </a:solidFill>
                <a:effectLst/>
                <a:latin typeface="Lato" panose="020F0502020204030203" pitchFamily="34" charset="0"/>
                <a:ea typeface="Lato" panose="020F0502020204030203" pitchFamily="34" charset="0"/>
                <a:cs typeface="Lato" panose="020F0502020204030203" pitchFamily="34" charset="0"/>
              </a:rPr>
              <a:t>green</a:t>
            </a:r>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markers denoting successes and </a:t>
            </a:r>
            <a:r>
              <a:rPr lang="en-US" sz="12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red</a:t>
            </a:r>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markers indicating failures</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9" name="Rectangle 8">
            <a:extLst>
              <a:ext uri="{FF2B5EF4-FFF2-40B4-BE49-F238E27FC236}">
                <a16:creationId xmlns:a16="http://schemas.microsoft.com/office/drawing/2014/main" id="{850443D7-D982-CB47-96AE-3A10A158F7DA}"/>
              </a:ext>
            </a:extLst>
          </p:cNvPr>
          <p:cNvSpPr/>
          <p:nvPr/>
        </p:nvSpPr>
        <p:spPr>
          <a:xfrm>
            <a:off x="9125567" y="643405"/>
            <a:ext cx="3066433" cy="31145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E1A2C34-4196-3543-8949-A75ECF07AD01}"/>
              </a:ext>
            </a:extLst>
          </p:cNvPr>
          <p:cNvSpPr txBox="1"/>
          <p:nvPr/>
        </p:nvSpPr>
        <p:spPr>
          <a:xfrm>
            <a:off x="9441803" y="958742"/>
            <a:ext cx="2467225" cy="507831"/>
          </a:xfrm>
          <a:prstGeom prst="rect">
            <a:avLst/>
          </a:prstGeom>
          <a:noFill/>
        </p:spPr>
        <p:txBody>
          <a:bodyPr wrap="square" rtlCol="0">
            <a:spAutoFit/>
          </a:bodyPr>
          <a:lstStyle/>
          <a:p>
            <a:pPr algn="ctr"/>
            <a:r>
              <a:rPr lang="en-US" sz="2700" dirty="0">
                <a:solidFill>
                  <a:schemeClr val="bg1"/>
                </a:solidFill>
                <a:latin typeface="Lato" panose="020F0502020204030203" pitchFamily="34" charset="0"/>
                <a:ea typeface="Lato" panose="020F0502020204030203" pitchFamily="34" charset="0"/>
                <a:cs typeface="Lato" panose="020F0502020204030203" pitchFamily="34" charset="0"/>
              </a:rPr>
              <a:t>Questions?</a:t>
            </a:r>
          </a:p>
        </p:txBody>
      </p:sp>
      <p:sp>
        <p:nvSpPr>
          <p:cNvPr id="11" name="TextBox 10">
            <a:extLst>
              <a:ext uri="{FF2B5EF4-FFF2-40B4-BE49-F238E27FC236}">
                <a16:creationId xmlns:a16="http://schemas.microsoft.com/office/drawing/2014/main" id="{6A77CAA8-5953-F648-87B5-7E42ED5FFFFF}"/>
              </a:ext>
            </a:extLst>
          </p:cNvPr>
          <p:cNvSpPr txBox="1"/>
          <p:nvPr/>
        </p:nvSpPr>
        <p:spPr>
          <a:xfrm>
            <a:off x="9382830" y="1474359"/>
            <a:ext cx="2585170" cy="1814664"/>
          </a:xfrm>
          <a:prstGeom prst="rect">
            <a:avLst/>
          </a:prstGeom>
          <a:noFill/>
        </p:spPr>
        <p:txBody>
          <a:bodyPr wrap="square" rtlCol="0">
            <a:spAutoFit/>
          </a:bodyPr>
          <a:lstStyle/>
          <a:p>
            <a:pPr algn="ctr">
              <a:lnSpc>
                <a:spcPts val="1740"/>
              </a:lnSpc>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Are launch sites in close proximity to railways? No</a:t>
            </a:r>
          </a:p>
          <a:p>
            <a:pPr algn="ctr">
              <a:lnSpc>
                <a:spcPts val="1740"/>
              </a:lnSpc>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Are launch sites in close proximity to highways? No</a:t>
            </a:r>
          </a:p>
          <a:p>
            <a:pPr algn="ctr">
              <a:lnSpc>
                <a:spcPts val="1740"/>
              </a:lnSpc>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Are launch sites in close proximity to coastline? Yes</a:t>
            </a:r>
          </a:p>
          <a:p>
            <a:pPr algn="ctr">
              <a:lnSpc>
                <a:spcPts val="1740"/>
              </a:lnSpc>
            </a:pPr>
            <a:r>
              <a:rPr lang="en-US" sz="1200" dirty="0">
                <a:solidFill>
                  <a:schemeClr val="bg1"/>
                </a:solidFill>
                <a:latin typeface="Lato" panose="020F0502020204030203" pitchFamily="34" charset="0"/>
                <a:ea typeface="Lato" panose="020F0502020204030203" pitchFamily="34" charset="0"/>
                <a:cs typeface="Lato" panose="020F0502020204030203" pitchFamily="34" charset="0"/>
              </a:rPr>
              <a:t>Do launch sites keep certain distance away from cities? Yes</a:t>
            </a:r>
          </a:p>
        </p:txBody>
      </p:sp>
      <p:sp>
        <p:nvSpPr>
          <p:cNvPr id="12" name="Rectangle 11">
            <a:extLst>
              <a:ext uri="{FF2B5EF4-FFF2-40B4-BE49-F238E27FC236}">
                <a16:creationId xmlns:a16="http://schemas.microsoft.com/office/drawing/2014/main" id="{B81A3CF7-52DF-2746-A482-F56F313B15C4}"/>
              </a:ext>
            </a:extLst>
          </p:cNvPr>
          <p:cNvSpPr/>
          <p:nvPr/>
        </p:nvSpPr>
        <p:spPr>
          <a:xfrm>
            <a:off x="-6024" y="3754397"/>
            <a:ext cx="3066433" cy="31145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0342D16A-6344-264E-BF61-041353ECE107}"/>
              </a:ext>
            </a:extLst>
          </p:cNvPr>
          <p:cNvSpPr txBox="1"/>
          <p:nvPr/>
        </p:nvSpPr>
        <p:spPr>
          <a:xfrm>
            <a:off x="282419" y="3822630"/>
            <a:ext cx="2467225" cy="507831"/>
          </a:xfrm>
          <a:prstGeom prst="rect">
            <a:avLst/>
          </a:prstGeom>
          <a:noFill/>
        </p:spPr>
        <p:txBody>
          <a:bodyPr wrap="square" rtlCol="0">
            <a:spAutoFit/>
          </a:bodyPr>
          <a:lstStyle/>
          <a:p>
            <a:pPr algn="ctr"/>
            <a:r>
              <a:rPr lang="en-US" sz="2700" dirty="0">
                <a:latin typeface="Lato" panose="020F0502020204030203" pitchFamily="34" charset="0"/>
                <a:ea typeface="Lato" panose="020F0502020204030203" pitchFamily="34" charset="0"/>
                <a:cs typeface="Lato" panose="020F0502020204030203" pitchFamily="34" charset="0"/>
              </a:rPr>
              <a:t>Image One</a:t>
            </a:r>
          </a:p>
        </p:txBody>
      </p:sp>
      <p:sp>
        <p:nvSpPr>
          <p:cNvPr id="14" name="TextBox 13">
            <a:extLst>
              <a:ext uri="{FF2B5EF4-FFF2-40B4-BE49-F238E27FC236}">
                <a16:creationId xmlns:a16="http://schemas.microsoft.com/office/drawing/2014/main" id="{421CD369-5F07-2E42-92B0-18494BC9E1F9}"/>
              </a:ext>
            </a:extLst>
          </p:cNvPr>
          <p:cNvSpPr txBox="1"/>
          <p:nvPr/>
        </p:nvSpPr>
        <p:spPr>
          <a:xfrm>
            <a:off x="223446" y="4338247"/>
            <a:ext cx="2585170" cy="1816908"/>
          </a:xfrm>
          <a:prstGeom prst="rect">
            <a:avLst/>
          </a:prstGeom>
          <a:noFill/>
        </p:spPr>
        <p:txBody>
          <a:bodyPr wrap="square" rtlCol="0">
            <a:spAutoFit/>
          </a:bodyPr>
          <a:lstStyle/>
          <a:p>
            <a:pPr algn="ctr">
              <a:lnSpc>
                <a:spcPts val="17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In order to visually represent the launch sites, latitude and longitude coordinates were collected and utilized to generate circular markers around each site. Each marker was accompanied by a label indicating the name of the corresponding launch site</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5" name="Rectangle 14">
            <a:extLst>
              <a:ext uri="{FF2B5EF4-FFF2-40B4-BE49-F238E27FC236}">
                <a16:creationId xmlns:a16="http://schemas.microsoft.com/office/drawing/2014/main" id="{7FA00FF5-7EAE-7842-A02D-44D8F8F3107B}"/>
              </a:ext>
            </a:extLst>
          </p:cNvPr>
          <p:cNvSpPr/>
          <p:nvPr/>
        </p:nvSpPr>
        <p:spPr>
          <a:xfrm>
            <a:off x="6075765" y="3754397"/>
            <a:ext cx="3066433" cy="311450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8604FD6D-2A41-2E4A-81F8-8AF85D19B167}"/>
              </a:ext>
            </a:extLst>
          </p:cNvPr>
          <p:cNvSpPr txBox="1"/>
          <p:nvPr/>
        </p:nvSpPr>
        <p:spPr>
          <a:xfrm>
            <a:off x="6367908" y="3723760"/>
            <a:ext cx="2467225" cy="507831"/>
          </a:xfrm>
          <a:prstGeom prst="rect">
            <a:avLst/>
          </a:prstGeom>
          <a:noFill/>
        </p:spPr>
        <p:txBody>
          <a:bodyPr wrap="square" rtlCol="0">
            <a:spAutoFit/>
          </a:bodyPr>
          <a:lstStyle/>
          <a:p>
            <a:pPr algn="ctr"/>
            <a:r>
              <a:rPr lang="en-US" sz="2700" dirty="0">
                <a:latin typeface="Lato" panose="020F0502020204030203" pitchFamily="34" charset="0"/>
                <a:ea typeface="Lato" panose="020F0502020204030203" pitchFamily="34" charset="0"/>
                <a:cs typeface="Lato" panose="020F0502020204030203" pitchFamily="34" charset="0"/>
              </a:rPr>
              <a:t>Image Three</a:t>
            </a:r>
          </a:p>
        </p:txBody>
      </p:sp>
      <p:sp>
        <p:nvSpPr>
          <p:cNvPr id="17" name="TextBox 16">
            <a:extLst>
              <a:ext uri="{FF2B5EF4-FFF2-40B4-BE49-F238E27FC236}">
                <a16:creationId xmlns:a16="http://schemas.microsoft.com/office/drawing/2014/main" id="{196C78D2-6AA4-E64D-BD36-C8F317246D5A}"/>
              </a:ext>
            </a:extLst>
          </p:cNvPr>
          <p:cNvSpPr txBox="1"/>
          <p:nvPr/>
        </p:nvSpPr>
        <p:spPr>
          <a:xfrm>
            <a:off x="6308935" y="4239377"/>
            <a:ext cx="2585170" cy="2688941"/>
          </a:xfrm>
          <a:prstGeom prst="rect">
            <a:avLst/>
          </a:prstGeom>
          <a:noFill/>
        </p:spPr>
        <p:txBody>
          <a:bodyPr wrap="square" rtlCol="0">
            <a:spAutoFit/>
          </a:bodyPr>
          <a:lstStyle/>
          <a:p>
            <a:pPr algn="ctr">
              <a:lnSpc>
                <a:spcPts val="17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In order to gain insights into the surrounding environment of the launch sites, we employed Haversine's formula to calculate the distances to various landmarks. These calculations allowed us to identify trends and patterns in the surrounding area. To visually represent these findings, lines were drawn on the map to illustrate the distances to the corresponding landmarks</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27" name="Rectangle 26">
            <a:extLst>
              <a:ext uri="{FF2B5EF4-FFF2-40B4-BE49-F238E27FC236}">
                <a16:creationId xmlns:a16="http://schemas.microsoft.com/office/drawing/2014/main" id="{012A9A71-AD08-88EE-6416-FECBCD6A92CC}"/>
              </a:ext>
            </a:extLst>
          </p:cNvPr>
          <p:cNvSpPr/>
          <p:nvPr/>
        </p:nvSpPr>
        <p:spPr>
          <a:xfrm>
            <a:off x="6075765" y="643405"/>
            <a:ext cx="3049802" cy="311099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Chart&#10;&#10;Description automatically generated with low confidence">
            <a:extLst>
              <a:ext uri="{FF2B5EF4-FFF2-40B4-BE49-F238E27FC236}">
                <a16:creationId xmlns:a16="http://schemas.microsoft.com/office/drawing/2014/main" id="{95DEBBCC-0CB8-9778-B259-41971BBE120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t="-60583" b="-60583"/>
          <a:stretch/>
        </p:blipFill>
        <p:spPr>
          <a:xfrm>
            <a:off x="6089003" y="654057"/>
            <a:ext cx="3033713" cy="3136397"/>
          </a:xfrm>
          <a:prstGeom prst="rect">
            <a:avLst/>
          </a:prstGeom>
        </p:spPr>
      </p:pic>
      <p:sp>
        <p:nvSpPr>
          <p:cNvPr id="2" name="TextBox 1">
            <a:extLst>
              <a:ext uri="{FF2B5EF4-FFF2-40B4-BE49-F238E27FC236}">
                <a16:creationId xmlns:a16="http://schemas.microsoft.com/office/drawing/2014/main" id="{C4093368-5EF4-ABA0-6BAC-CC877CED0121}"/>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MAP - FOLIUM</a:t>
            </a:r>
            <a:endParaRPr lang="en-US" sz="2800" dirty="0">
              <a:effectLst/>
              <a:latin typeface="SpaceX"/>
            </a:endParaRPr>
          </a:p>
        </p:txBody>
      </p:sp>
      <p:grpSp>
        <p:nvGrpSpPr>
          <p:cNvPr id="3" name="Group 2">
            <a:extLst>
              <a:ext uri="{FF2B5EF4-FFF2-40B4-BE49-F238E27FC236}">
                <a16:creationId xmlns:a16="http://schemas.microsoft.com/office/drawing/2014/main" id="{6AA2F205-6203-915A-4C49-10BAC169952E}"/>
              </a:ext>
            </a:extLst>
          </p:cNvPr>
          <p:cNvGrpSpPr/>
          <p:nvPr/>
        </p:nvGrpSpPr>
        <p:grpSpPr>
          <a:xfrm>
            <a:off x="11346873" y="5803932"/>
            <a:ext cx="834238" cy="1054067"/>
            <a:chOff x="530432" y="4935958"/>
            <a:chExt cx="1167905" cy="1512201"/>
          </a:xfrm>
        </p:grpSpPr>
        <p:sp>
          <p:nvSpPr>
            <p:cNvPr id="4" name="Rectangle 3">
              <a:extLst>
                <a:ext uri="{FF2B5EF4-FFF2-40B4-BE49-F238E27FC236}">
                  <a16:creationId xmlns:a16="http://schemas.microsoft.com/office/drawing/2014/main" id="{4A36FCD7-2DA8-F7B3-D6AD-FD3757FAAB62}"/>
                </a:ext>
              </a:extLst>
            </p:cNvPr>
            <p:cNvSpPr/>
            <p:nvPr/>
          </p:nvSpPr>
          <p:spPr>
            <a:xfrm>
              <a:off x="530432" y="4935958"/>
              <a:ext cx="1167905" cy="15122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hlinkClick r:id="rId5"/>
              <a:extLst>
                <a:ext uri="{FF2B5EF4-FFF2-40B4-BE49-F238E27FC236}">
                  <a16:creationId xmlns:a16="http://schemas.microsoft.com/office/drawing/2014/main" id="{25F16D2F-A758-8FB2-8E04-DE9608134A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0432" y="4935958"/>
              <a:ext cx="1167905" cy="1512201"/>
            </a:xfrm>
            <a:prstGeom prst="rect">
              <a:avLst/>
            </a:prstGeom>
          </p:spPr>
        </p:pic>
      </p:grpSp>
    </p:spTree>
    <p:extLst>
      <p:ext uri="{BB962C8B-B14F-4D97-AF65-F5344CB8AC3E}">
        <p14:creationId xmlns:p14="http://schemas.microsoft.com/office/powerpoint/2010/main" val="2271754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C55584-E750-BE8E-7BEA-30CCA32E4DBD}"/>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896A540-3C9D-4211-33FE-64C6A7CDC7C9}"/>
              </a:ext>
            </a:extLst>
          </p:cNvPr>
          <p:cNvSpPr/>
          <p:nvPr/>
        </p:nvSpPr>
        <p:spPr>
          <a:xfrm>
            <a:off x="10889" y="2930613"/>
            <a:ext cx="6266655" cy="1909566"/>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826A0ED7-9DBA-4DA0-8DE1-BB7D2A74EB2A}"/>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12764" y="1488847"/>
            <a:ext cx="6257117" cy="650979"/>
          </a:xfrm>
          <a:prstGeom prst="rect">
            <a:avLst/>
          </a:prstGeom>
        </p:spPr>
      </p:pic>
      <p:sp>
        <p:nvSpPr>
          <p:cNvPr id="31" name="Rectangle 30">
            <a:extLst>
              <a:ext uri="{FF2B5EF4-FFF2-40B4-BE49-F238E27FC236}">
                <a16:creationId xmlns:a16="http://schemas.microsoft.com/office/drawing/2014/main" id="{C7E5433C-62C3-FD8C-40A9-E7759B9E71B5}"/>
              </a:ext>
            </a:extLst>
          </p:cNvPr>
          <p:cNvSpPr/>
          <p:nvPr/>
        </p:nvSpPr>
        <p:spPr>
          <a:xfrm>
            <a:off x="1551269" y="5547224"/>
            <a:ext cx="6266656" cy="1274510"/>
          </a:xfrm>
          <a:prstGeom prst="rect">
            <a:avLst/>
          </a:prstGeom>
          <a:blipFill dpi="0" rotWithShape="1">
            <a:blip r:embed="rId5"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94AD067-FED3-4041-5865-7057321A6BCD}"/>
              </a:ext>
            </a:extLst>
          </p:cNvPr>
          <p:cNvSpPr txBox="1"/>
          <p:nvPr/>
        </p:nvSpPr>
        <p:spPr>
          <a:xfrm>
            <a:off x="2591348" y="810448"/>
            <a:ext cx="6278533" cy="461665"/>
          </a:xfrm>
          <a:prstGeom prst="rect">
            <a:avLst/>
          </a:prstGeom>
          <a:noFill/>
        </p:spPr>
        <p:txBody>
          <a:bodyPr wrap="square" rtlCol="0">
            <a:spAutoFit/>
          </a:bodyPr>
          <a:lstStyle/>
          <a:p>
            <a:pPr algn="ctr"/>
            <a:r>
              <a:rPr lang="en-US" sz="1200" b="0" i="0" u="none" strike="noStrike" dirty="0">
                <a:effectLst/>
                <a:latin typeface="Arial" panose="020B0604020202020204" pitchFamily="34" charset="0"/>
                <a:cs typeface="Arial" panose="020B0604020202020204" pitchFamily="34" charset="0"/>
              </a:rPr>
              <a:t>Improve user experience by providing a dropdown list of launch sites, allowing selection of all sites or a specific one</a:t>
            </a:r>
            <a:endParaRPr lang="en-US" sz="12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0145D0B8-E8FE-8953-B02A-35AD12B82D55}"/>
              </a:ext>
            </a:extLst>
          </p:cNvPr>
          <p:cNvSpPr txBox="1"/>
          <p:nvPr/>
        </p:nvSpPr>
        <p:spPr>
          <a:xfrm>
            <a:off x="31126" y="2393318"/>
            <a:ext cx="6246417" cy="528350"/>
          </a:xfrm>
          <a:prstGeom prst="rect">
            <a:avLst/>
          </a:prstGeom>
          <a:noFill/>
        </p:spPr>
        <p:txBody>
          <a:bodyPr wrap="square" rtlCol="0">
            <a:spAutoFit/>
          </a:bodyPr>
          <a:lstStyle/>
          <a:p>
            <a:pPr algn="ctr">
              <a:lnSpc>
                <a:spcPts val="1740"/>
              </a:lnSpc>
            </a:pPr>
            <a:r>
              <a:rPr lang="en-US" sz="1200" b="0" i="0" u="none" strike="noStrike" dirty="0">
                <a:effectLst/>
                <a:latin typeface="Arial" panose="020B0604020202020204" pitchFamily="34" charset="0"/>
                <a:cs typeface="Arial" panose="020B0604020202020204" pitchFamily="34" charset="0"/>
              </a:rPr>
              <a:t>Visualize launch success rates with a pie chart for easy comparison of successful and unsuccessful launches to the total</a:t>
            </a:r>
            <a:r>
              <a:rPr lang="en-US" sz="1200" b="1" i="0" u="none" strike="noStrike" dirty="0">
                <a:effectLst/>
                <a:latin typeface="Arial" panose="020B0604020202020204" pitchFamily="34" charset="0"/>
                <a:cs typeface="Arial" panose="020B0604020202020204" pitchFamily="34" charset="0"/>
              </a:rPr>
              <a:t>:</a:t>
            </a:r>
            <a:endParaRPr lang="en-US" sz="12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6FD60BE7-2559-4CA7-FD89-11C5D00CA437}"/>
              </a:ext>
            </a:extLst>
          </p:cNvPr>
          <p:cNvSpPr txBox="1"/>
          <p:nvPr/>
        </p:nvSpPr>
        <p:spPr>
          <a:xfrm>
            <a:off x="1559629" y="5015185"/>
            <a:ext cx="6246418" cy="508857"/>
          </a:xfrm>
          <a:prstGeom prst="rect">
            <a:avLst/>
          </a:prstGeom>
          <a:noFill/>
        </p:spPr>
        <p:txBody>
          <a:bodyPr wrap="square" rtlCol="0">
            <a:spAutoFit/>
          </a:bodyPr>
          <a:lstStyle/>
          <a:p>
            <a:pPr algn="ctr">
              <a:lnSpc>
                <a:spcPts val="1740"/>
              </a:lnSpc>
            </a:pPr>
            <a:r>
              <a:rPr lang="en-US" sz="1200" b="0" i="0" u="none" strike="noStrike" dirty="0">
                <a:effectLst/>
                <a:latin typeface="Arial" panose="020B0604020202020204" pitchFamily="34" charset="0"/>
                <a:cs typeface="Arial" panose="020B0604020202020204" pitchFamily="34" charset="0"/>
              </a:rPr>
              <a:t>Add a slider for payload mass range selection to allow the user to adjust and choose the desired range</a:t>
            </a:r>
            <a:endParaRPr lang="en-US" sz="1200" b="1" i="0" u="none" strike="noStrike" dirty="0">
              <a:effectLst/>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3F298385-A6D5-8A52-B836-DBD5D9CF195E}"/>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DASHBOARD - PLOTLY</a:t>
            </a:r>
            <a:endParaRPr lang="en-US" sz="2800" dirty="0">
              <a:effectLst/>
              <a:latin typeface="SpaceX"/>
            </a:endParaRPr>
          </a:p>
        </p:txBody>
      </p:sp>
      <p:cxnSp>
        <p:nvCxnSpPr>
          <p:cNvPr id="7" name="Straight Connector 6">
            <a:extLst>
              <a:ext uri="{FF2B5EF4-FFF2-40B4-BE49-F238E27FC236}">
                <a16:creationId xmlns:a16="http://schemas.microsoft.com/office/drawing/2014/main" id="{275DED97-F10B-06B1-1E85-53ECF478C099}"/>
              </a:ext>
            </a:extLst>
          </p:cNvPr>
          <p:cNvCxnSpPr>
            <a:cxnSpLocks/>
          </p:cNvCxnSpPr>
          <p:nvPr/>
        </p:nvCxnSpPr>
        <p:spPr>
          <a:xfrm>
            <a:off x="2307771" y="772890"/>
            <a:ext cx="733697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40BEED7-BDF8-4A8E-849D-00105D9D7AF6}"/>
              </a:ext>
            </a:extLst>
          </p:cNvPr>
          <p:cNvCxnSpPr>
            <a:cxnSpLocks/>
          </p:cNvCxnSpPr>
          <p:nvPr/>
        </p:nvCxnSpPr>
        <p:spPr>
          <a:xfrm flipV="1">
            <a:off x="2324095" y="772890"/>
            <a:ext cx="0" cy="162042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9C6CD8B-D96C-464C-4AF5-EFEC1352235F}"/>
              </a:ext>
            </a:extLst>
          </p:cNvPr>
          <p:cNvSpPr/>
          <p:nvPr/>
        </p:nvSpPr>
        <p:spPr>
          <a:xfrm>
            <a:off x="8726031" y="503610"/>
            <a:ext cx="3100263" cy="5405936"/>
          </a:xfrm>
          <a:prstGeom prst="ellipse">
            <a:avLst/>
          </a:prstGeom>
          <a:blipFill dpi="0" rotWithShape="1">
            <a:blip r:embed="rId6"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42F1E608-CE3C-0296-F0CB-8C66FEA60101}"/>
              </a:ext>
            </a:extLst>
          </p:cNvPr>
          <p:cNvCxnSpPr>
            <a:cxnSpLocks/>
          </p:cNvCxnSpPr>
          <p:nvPr/>
        </p:nvCxnSpPr>
        <p:spPr>
          <a:xfrm>
            <a:off x="10889" y="2393318"/>
            <a:ext cx="871514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AF515E8-09CE-D42D-9F7E-8786C98E51E6}"/>
              </a:ext>
            </a:extLst>
          </p:cNvPr>
          <p:cNvCxnSpPr>
            <a:cxnSpLocks/>
          </p:cNvCxnSpPr>
          <p:nvPr/>
        </p:nvCxnSpPr>
        <p:spPr>
          <a:xfrm flipV="1">
            <a:off x="0" y="4971642"/>
            <a:ext cx="9220200" cy="2177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8C52AA-FD47-8954-2CF7-AA632FFE2ED4}"/>
              </a:ext>
            </a:extLst>
          </p:cNvPr>
          <p:cNvCxnSpPr>
            <a:cxnSpLocks/>
          </p:cNvCxnSpPr>
          <p:nvPr/>
        </p:nvCxnSpPr>
        <p:spPr>
          <a:xfrm>
            <a:off x="7968337" y="4971642"/>
            <a:ext cx="0" cy="18863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84FBF1A-A2E9-C5B7-1687-238DBB468497}"/>
              </a:ext>
            </a:extLst>
          </p:cNvPr>
          <p:cNvCxnSpPr>
            <a:cxnSpLocks/>
          </p:cNvCxnSpPr>
          <p:nvPr/>
        </p:nvCxnSpPr>
        <p:spPr>
          <a:xfrm>
            <a:off x="6672943" y="2393318"/>
            <a:ext cx="0" cy="2578324"/>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EDD31DC-8929-1DE7-19D8-3A480F8DFC92}"/>
              </a:ext>
            </a:extLst>
          </p:cNvPr>
          <p:cNvCxnSpPr>
            <a:cxnSpLocks/>
          </p:cNvCxnSpPr>
          <p:nvPr/>
        </p:nvCxnSpPr>
        <p:spPr>
          <a:xfrm>
            <a:off x="1458685" y="4960756"/>
            <a:ext cx="0" cy="188635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073676A-1C3D-F5CF-A8A8-CCBAA6096658}"/>
              </a:ext>
            </a:extLst>
          </p:cNvPr>
          <p:cNvGrpSpPr/>
          <p:nvPr/>
        </p:nvGrpSpPr>
        <p:grpSpPr>
          <a:xfrm>
            <a:off x="11346873" y="5803932"/>
            <a:ext cx="834238" cy="1054067"/>
            <a:chOff x="530432" y="4935958"/>
            <a:chExt cx="1167905" cy="1512201"/>
          </a:xfrm>
        </p:grpSpPr>
        <p:sp>
          <p:nvSpPr>
            <p:cNvPr id="37" name="Rectangle 36">
              <a:extLst>
                <a:ext uri="{FF2B5EF4-FFF2-40B4-BE49-F238E27FC236}">
                  <a16:creationId xmlns:a16="http://schemas.microsoft.com/office/drawing/2014/main" id="{9B874398-9A78-3E3F-4781-6DF958991643}"/>
                </a:ext>
              </a:extLst>
            </p:cNvPr>
            <p:cNvSpPr/>
            <p:nvPr/>
          </p:nvSpPr>
          <p:spPr>
            <a:xfrm>
              <a:off x="530432" y="4935958"/>
              <a:ext cx="1167905" cy="15122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Icon&#10;&#10;Description automatically generated">
              <a:hlinkClick r:id="rId7"/>
              <a:extLst>
                <a:ext uri="{FF2B5EF4-FFF2-40B4-BE49-F238E27FC236}">
                  <a16:creationId xmlns:a16="http://schemas.microsoft.com/office/drawing/2014/main" id="{AA0E43D9-0D51-9699-6042-8819DDD235F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30432" y="4935958"/>
              <a:ext cx="1167905" cy="1512201"/>
            </a:xfrm>
            <a:prstGeom prst="rect">
              <a:avLst/>
            </a:prstGeom>
          </p:spPr>
        </p:pic>
      </p:grpSp>
    </p:spTree>
    <p:extLst>
      <p:ext uri="{BB962C8B-B14F-4D97-AF65-F5344CB8AC3E}">
        <p14:creationId xmlns:p14="http://schemas.microsoft.com/office/powerpoint/2010/main" val="4245968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AE02F0-7E8E-C640-2302-F96D87E72D6E}"/>
              </a:ext>
            </a:extLst>
          </p:cNvPr>
          <p:cNvSpPr txBox="1"/>
          <p:nvPr/>
        </p:nvSpPr>
        <p:spPr>
          <a:xfrm>
            <a:off x="639727" y="1426324"/>
            <a:ext cx="1334349" cy="1308050"/>
          </a:xfrm>
          <a:prstGeom prst="rect">
            <a:avLst/>
          </a:prstGeom>
          <a:noFill/>
        </p:spPr>
        <p:txBody>
          <a:bodyPr wrap="square" rtlCol="0">
            <a:spAutoFit/>
          </a:bodyPr>
          <a:lstStyle/>
          <a:p>
            <a:pPr algn="ctr"/>
            <a:r>
              <a:rPr lang="en-US" sz="7900" dirty="0">
                <a:solidFill>
                  <a:schemeClr val="bg1"/>
                </a:solidFill>
                <a:latin typeface="Lato" panose="020F0502020204030203" pitchFamily="34" charset="0"/>
                <a:ea typeface="Lato" panose="020F0502020204030203" pitchFamily="34" charset="0"/>
                <a:cs typeface="Lato" panose="020F0502020204030203" pitchFamily="34" charset="0"/>
              </a:rPr>
              <a:t>1</a:t>
            </a:r>
          </a:p>
        </p:txBody>
      </p:sp>
      <p:sp>
        <p:nvSpPr>
          <p:cNvPr id="6" name="TextBox 5">
            <a:extLst>
              <a:ext uri="{FF2B5EF4-FFF2-40B4-BE49-F238E27FC236}">
                <a16:creationId xmlns:a16="http://schemas.microsoft.com/office/drawing/2014/main" id="{4F38A07F-FAE1-85F3-6592-0CB196B1929E}"/>
              </a:ext>
            </a:extLst>
          </p:cNvPr>
          <p:cNvSpPr txBox="1"/>
          <p:nvPr/>
        </p:nvSpPr>
        <p:spPr>
          <a:xfrm>
            <a:off x="4133637" y="1426324"/>
            <a:ext cx="1475460" cy="1308050"/>
          </a:xfrm>
          <a:prstGeom prst="rect">
            <a:avLst/>
          </a:prstGeom>
          <a:noFill/>
        </p:spPr>
        <p:txBody>
          <a:bodyPr wrap="square" rtlCol="0">
            <a:spAutoFit/>
          </a:bodyPr>
          <a:lstStyle/>
          <a:p>
            <a:pPr algn="ctr"/>
            <a:r>
              <a:rPr lang="en-US" sz="7900" dirty="0">
                <a:solidFill>
                  <a:schemeClr val="bg1"/>
                </a:solidFill>
                <a:latin typeface="Lato" panose="020F0502020204030203" pitchFamily="34" charset="0"/>
                <a:ea typeface="Lato" panose="020F0502020204030203" pitchFamily="34" charset="0"/>
                <a:cs typeface="Lato" panose="020F0502020204030203" pitchFamily="34" charset="0"/>
              </a:rPr>
              <a:t>2</a:t>
            </a:r>
          </a:p>
        </p:txBody>
      </p:sp>
      <p:sp>
        <p:nvSpPr>
          <p:cNvPr id="7" name="TextBox 6">
            <a:extLst>
              <a:ext uri="{FF2B5EF4-FFF2-40B4-BE49-F238E27FC236}">
                <a16:creationId xmlns:a16="http://schemas.microsoft.com/office/drawing/2014/main" id="{39FF15F4-0AF0-836F-FB78-6123FDE17916}"/>
              </a:ext>
            </a:extLst>
          </p:cNvPr>
          <p:cNvSpPr txBox="1"/>
          <p:nvPr/>
        </p:nvSpPr>
        <p:spPr>
          <a:xfrm>
            <a:off x="7723504" y="1426324"/>
            <a:ext cx="1475460" cy="1308050"/>
          </a:xfrm>
          <a:prstGeom prst="rect">
            <a:avLst/>
          </a:prstGeom>
          <a:noFill/>
        </p:spPr>
        <p:txBody>
          <a:bodyPr wrap="square" rtlCol="0">
            <a:spAutoFit/>
          </a:bodyPr>
          <a:lstStyle/>
          <a:p>
            <a:pPr algn="ctr"/>
            <a:r>
              <a:rPr lang="en-US" sz="7900" dirty="0">
                <a:solidFill>
                  <a:schemeClr val="bg1"/>
                </a:solidFill>
                <a:latin typeface="Lato" panose="020F0502020204030203" pitchFamily="34" charset="0"/>
                <a:ea typeface="Lato" panose="020F0502020204030203" pitchFamily="34" charset="0"/>
                <a:cs typeface="Lato" panose="020F0502020204030203" pitchFamily="34" charset="0"/>
              </a:rPr>
              <a:t>3</a:t>
            </a:r>
          </a:p>
        </p:txBody>
      </p:sp>
      <p:sp>
        <p:nvSpPr>
          <p:cNvPr id="8" name="TextBox 7">
            <a:extLst>
              <a:ext uri="{FF2B5EF4-FFF2-40B4-BE49-F238E27FC236}">
                <a16:creationId xmlns:a16="http://schemas.microsoft.com/office/drawing/2014/main" id="{72F6871B-44C4-14EB-E895-1E6F0E49E0FB}"/>
              </a:ext>
            </a:extLst>
          </p:cNvPr>
          <p:cNvSpPr txBox="1"/>
          <p:nvPr/>
        </p:nvSpPr>
        <p:spPr>
          <a:xfrm>
            <a:off x="4133637" y="2826146"/>
            <a:ext cx="1475460" cy="1308050"/>
          </a:xfrm>
          <a:prstGeom prst="rect">
            <a:avLst/>
          </a:prstGeom>
          <a:noFill/>
        </p:spPr>
        <p:txBody>
          <a:bodyPr wrap="square" rtlCol="0">
            <a:spAutoFit/>
          </a:bodyPr>
          <a:lstStyle/>
          <a:p>
            <a:pPr algn="ctr"/>
            <a:r>
              <a:rPr lang="en-US" sz="7900" dirty="0">
                <a:solidFill>
                  <a:schemeClr val="bg1"/>
                </a:solidFill>
                <a:latin typeface="Lato" panose="020F0502020204030203" pitchFamily="34" charset="0"/>
                <a:ea typeface="Lato" panose="020F0502020204030203" pitchFamily="34" charset="0"/>
                <a:cs typeface="Lato" panose="020F0502020204030203" pitchFamily="34" charset="0"/>
              </a:rPr>
              <a:t>5</a:t>
            </a:r>
          </a:p>
        </p:txBody>
      </p:sp>
      <p:sp>
        <p:nvSpPr>
          <p:cNvPr id="9" name="TextBox 8">
            <a:extLst>
              <a:ext uri="{FF2B5EF4-FFF2-40B4-BE49-F238E27FC236}">
                <a16:creationId xmlns:a16="http://schemas.microsoft.com/office/drawing/2014/main" id="{0DAF418A-1248-731C-DF21-39B0DA35D728}"/>
              </a:ext>
            </a:extLst>
          </p:cNvPr>
          <p:cNvSpPr txBox="1"/>
          <p:nvPr/>
        </p:nvSpPr>
        <p:spPr>
          <a:xfrm>
            <a:off x="7723504" y="2826146"/>
            <a:ext cx="1475460" cy="1308050"/>
          </a:xfrm>
          <a:prstGeom prst="rect">
            <a:avLst/>
          </a:prstGeom>
          <a:noFill/>
        </p:spPr>
        <p:txBody>
          <a:bodyPr wrap="square" rtlCol="0">
            <a:spAutoFit/>
          </a:bodyPr>
          <a:lstStyle/>
          <a:p>
            <a:pPr algn="ctr"/>
            <a:r>
              <a:rPr lang="en-US" sz="7900" dirty="0">
                <a:solidFill>
                  <a:schemeClr val="bg1"/>
                </a:solidFill>
                <a:latin typeface="Lato" panose="020F0502020204030203" pitchFamily="34" charset="0"/>
                <a:ea typeface="Lato" panose="020F0502020204030203" pitchFamily="34" charset="0"/>
                <a:cs typeface="Lato" panose="020F0502020204030203" pitchFamily="34" charset="0"/>
              </a:rPr>
              <a:t>6</a:t>
            </a:r>
          </a:p>
        </p:txBody>
      </p:sp>
      <p:sp>
        <p:nvSpPr>
          <p:cNvPr id="10" name="TextBox 9">
            <a:extLst>
              <a:ext uri="{FF2B5EF4-FFF2-40B4-BE49-F238E27FC236}">
                <a16:creationId xmlns:a16="http://schemas.microsoft.com/office/drawing/2014/main" id="{BC19118A-870E-C72C-7AF4-A07B2813BEBA}"/>
              </a:ext>
            </a:extLst>
          </p:cNvPr>
          <p:cNvSpPr txBox="1"/>
          <p:nvPr/>
        </p:nvSpPr>
        <p:spPr>
          <a:xfrm>
            <a:off x="476037" y="2826146"/>
            <a:ext cx="1498039" cy="1308050"/>
          </a:xfrm>
          <a:prstGeom prst="rect">
            <a:avLst/>
          </a:prstGeom>
          <a:noFill/>
        </p:spPr>
        <p:txBody>
          <a:bodyPr wrap="square" rtlCol="0">
            <a:spAutoFit/>
          </a:bodyPr>
          <a:lstStyle/>
          <a:p>
            <a:pPr algn="ctr"/>
            <a:r>
              <a:rPr lang="en-US" sz="7900" dirty="0">
                <a:solidFill>
                  <a:schemeClr val="bg1"/>
                </a:solidFill>
                <a:latin typeface="Lato" panose="020F0502020204030203" pitchFamily="34" charset="0"/>
                <a:ea typeface="Lato" panose="020F0502020204030203" pitchFamily="34" charset="0"/>
                <a:cs typeface="Lato" panose="020F0502020204030203" pitchFamily="34" charset="0"/>
              </a:rPr>
              <a:t>4</a:t>
            </a:r>
          </a:p>
        </p:txBody>
      </p:sp>
      <p:sp>
        <p:nvSpPr>
          <p:cNvPr id="11" name="TextBox 10">
            <a:extLst>
              <a:ext uri="{FF2B5EF4-FFF2-40B4-BE49-F238E27FC236}">
                <a16:creationId xmlns:a16="http://schemas.microsoft.com/office/drawing/2014/main" id="{1DD7C754-F13B-0EA4-45F0-DD2603331EBE}"/>
              </a:ext>
            </a:extLst>
          </p:cNvPr>
          <p:cNvSpPr txBox="1"/>
          <p:nvPr/>
        </p:nvSpPr>
        <p:spPr>
          <a:xfrm>
            <a:off x="4009459" y="4316279"/>
            <a:ext cx="1599638" cy="1308050"/>
          </a:xfrm>
          <a:prstGeom prst="rect">
            <a:avLst/>
          </a:prstGeom>
          <a:noFill/>
        </p:spPr>
        <p:txBody>
          <a:bodyPr wrap="square" rtlCol="0">
            <a:spAutoFit/>
          </a:bodyPr>
          <a:lstStyle/>
          <a:p>
            <a:pPr algn="ctr"/>
            <a:r>
              <a:rPr lang="en-US" sz="7900" dirty="0">
                <a:solidFill>
                  <a:schemeClr val="bg1"/>
                </a:solidFill>
                <a:latin typeface="Lato" panose="020F0502020204030203" pitchFamily="34" charset="0"/>
                <a:ea typeface="Lato" panose="020F0502020204030203" pitchFamily="34" charset="0"/>
                <a:cs typeface="Lato" panose="020F0502020204030203" pitchFamily="34" charset="0"/>
              </a:rPr>
              <a:t>8</a:t>
            </a:r>
          </a:p>
        </p:txBody>
      </p:sp>
      <p:sp>
        <p:nvSpPr>
          <p:cNvPr id="12" name="TextBox 11">
            <a:extLst>
              <a:ext uri="{FF2B5EF4-FFF2-40B4-BE49-F238E27FC236}">
                <a16:creationId xmlns:a16="http://schemas.microsoft.com/office/drawing/2014/main" id="{0C73C0EB-B544-40B7-6F20-C82D6ADF502D}"/>
              </a:ext>
            </a:extLst>
          </p:cNvPr>
          <p:cNvSpPr txBox="1"/>
          <p:nvPr/>
        </p:nvSpPr>
        <p:spPr>
          <a:xfrm>
            <a:off x="7723504" y="4316279"/>
            <a:ext cx="1475460" cy="1308050"/>
          </a:xfrm>
          <a:prstGeom prst="rect">
            <a:avLst/>
          </a:prstGeom>
          <a:noFill/>
        </p:spPr>
        <p:txBody>
          <a:bodyPr wrap="square" rtlCol="0">
            <a:spAutoFit/>
          </a:bodyPr>
          <a:lstStyle/>
          <a:p>
            <a:pPr algn="ctr"/>
            <a:r>
              <a:rPr lang="en-US" sz="7900" dirty="0">
                <a:solidFill>
                  <a:schemeClr val="bg1"/>
                </a:solidFill>
                <a:latin typeface="Lato" panose="020F0502020204030203" pitchFamily="34" charset="0"/>
                <a:ea typeface="Lato" panose="020F0502020204030203" pitchFamily="34" charset="0"/>
                <a:cs typeface="Lato" panose="020F0502020204030203" pitchFamily="34" charset="0"/>
              </a:rPr>
              <a:t>9</a:t>
            </a:r>
          </a:p>
        </p:txBody>
      </p:sp>
      <p:sp>
        <p:nvSpPr>
          <p:cNvPr id="13" name="TextBox 12">
            <a:extLst>
              <a:ext uri="{FF2B5EF4-FFF2-40B4-BE49-F238E27FC236}">
                <a16:creationId xmlns:a16="http://schemas.microsoft.com/office/drawing/2014/main" id="{491C1F69-8B31-5ED7-380D-CD9BB62E6C53}"/>
              </a:ext>
            </a:extLst>
          </p:cNvPr>
          <p:cNvSpPr txBox="1"/>
          <p:nvPr/>
        </p:nvSpPr>
        <p:spPr>
          <a:xfrm>
            <a:off x="476037" y="4316279"/>
            <a:ext cx="1498039" cy="1308050"/>
          </a:xfrm>
          <a:prstGeom prst="rect">
            <a:avLst/>
          </a:prstGeom>
          <a:noFill/>
        </p:spPr>
        <p:txBody>
          <a:bodyPr wrap="square" rtlCol="0">
            <a:spAutoFit/>
          </a:bodyPr>
          <a:lstStyle/>
          <a:p>
            <a:pPr algn="ctr"/>
            <a:r>
              <a:rPr lang="en-US" sz="7900" dirty="0">
                <a:solidFill>
                  <a:schemeClr val="bg1"/>
                </a:solidFill>
                <a:latin typeface="Lato" panose="020F0502020204030203" pitchFamily="34" charset="0"/>
                <a:ea typeface="Lato" panose="020F0502020204030203" pitchFamily="34" charset="0"/>
                <a:cs typeface="Lato" panose="020F0502020204030203" pitchFamily="34" charset="0"/>
              </a:rPr>
              <a:t>7</a:t>
            </a:r>
          </a:p>
        </p:txBody>
      </p:sp>
      <p:sp>
        <p:nvSpPr>
          <p:cNvPr id="14" name="TextBox 13">
            <a:extLst>
              <a:ext uri="{FF2B5EF4-FFF2-40B4-BE49-F238E27FC236}">
                <a16:creationId xmlns:a16="http://schemas.microsoft.com/office/drawing/2014/main" id="{F8C048A7-661F-1021-3BAD-7287CC97B2EE}"/>
              </a:ext>
            </a:extLst>
          </p:cNvPr>
          <p:cNvSpPr txBox="1"/>
          <p:nvPr/>
        </p:nvSpPr>
        <p:spPr>
          <a:xfrm>
            <a:off x="1822923" y="1678893"/>
            <a:ext cx="1932661" cy="323165"/>
          </a:xfrm>
          <a:prstGeom prst="rect">
            <a:avLst/>
          </a:prstGeom>
          <a:noFill/>
        </p:spPr>
        <p:txBody>
          <a:bodyPr wrap="square" rtlCol="0">
            <a:spAutoFit/>
          </a:bodyPr>
          <a:lstStyle/>
          <a:p>
            <a:pPr>
              <a:lnSpc>
                <a:spcPts val="1840"/>
              </a:lnSpc>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Building Model</a:t>
            </a:r>
          </a:p>
        </p:txBody>
      </p:sp>
      <p:sp>
        <p:nvSpPr>
          <p:cNvPr id="15" name="TextBox 14">
            <a:extLst>
              <a:ext uri="{FF2B5EF4-FFF2-40B4-BE49-F238E27FC236}">
                <a16:creationId xmlns:a16="http://schemas.microsoft.com/office/drawing/2014/main" id="{9D5B70A1-9697-9391-01A4-2F54D17A932C}"/>
              </a:ext>
            </a:extLst>
          </p:cNvPr>
          <p:cNvSpPr txBox="1"/>
          <p:nvPr/>
        </p:nvSpPr>
        <p:spPr>
          <a:xfrm>
            <a:off x="1822923" y="1978218"/>
            <a:ext cx="2250445" cy="646331"/>
          </a:xfrm>
          <a:prstGeom prst="rect">
            <a:avLst/>
          </a:prstGeom>
          <a:noFill/>
        </p:spPr>
        <p:txBody>
          <a:bodyPr wrap="square" rtlCol="0">
            <a:spAutoFit/>
          </a:bodyPr>
          <a:lstStyle/>
          <a:p>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Constructed a NumPy array utilizing the column labeled "class”</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EE177580-0C8F-43CC-1306-F4A1FAEFF6F8}"/>
              </a:ext>
            </a:extLst>
          </p:cNvPr>
          <p:cNvSpPr txBox="1"/>
          <p:nvPr/>
        </p:nvSpPr>
        <p:spPr>
          <a:xfrm>
            <a:off x="5450043" y="1678893"/>
            <a:ext cx="1932661" cy="323165"/>
          </a:xfrm>
          <a:prstGeom prst="rect">
            <a:avLst/>
          </a:prstGeom>
          <a:noFill/>
        </p:spPr>
        <p:txBody>
          <a:bodyPr wrap="square" rtlCol="0">
            <a:spAutoFit/>
          </a:bodyPr>
          <a:lstStyle/>
          <a:p>
            <a:pPr>
              <a:lnSpc>
                <a:spcPts val="1840"/>
              </a:lnSpc>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Building Model</a:t>
            </a:r>
          </a:p>
        </p:txBody>
      </p:sp>
      <p:sp>
        <p:nvSpPr>
          <p:cNvPr id="17" name="TextBox 16">
            <a:extLst>
              <a:ext uri="{FF2B5EF4-FFF2-40B4-BE49-F238E27FC236}">
                <a16:creationId xmlns:a16="http://schemas.microsoft.com/office/drawing/2014/main" id="{B76F0EA6-3B9A-776B-C19A-814BDB06F864}"/>
              </a:ext>
            </a:extLst>
          </p:cNvPr>
          <p:cNvSpPr txBox="1"/>
          <p:nvPr/>
        </p:nvSpPr>
        <p:spPr>
          <a:xfrm>
            <a:off x="5450043" y="1978218"/>
            <a:ext cx="2250445" cy="646331"/>
          </a:xfrm>
          <a:prstGeom prst="rect">
            <a:avLst/>
          </a:prstGeom>
          <a:noFill/>
        </p:spPr>
        <p:txBody>
          <a:bodyPr wrap="square" rtlCol="0">
            <a:spAutoFit/>
          </a:bodyPr>
          <a:lstStyle/>
          <a:p>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Utilizing the Standard Scaler method, both fitting and transforming of the data</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8" name="TextBox 17">
            <a:extLst>
              <a:ext uri="{FF2B5EF4-FFF2-40B4-BE49-F238E27FC236}">
                <a16:creationId xmlns:a16="http://schemas.microsoft.com/office/drawing/2014/main" id="{23409657-1CA9-34F4-5A5C-FFCD359D5295}"/>
              </a:ext>
            </a:extLst>
          </p:cNvPr>
          <p:cNvSpPr txBox="1"/>
          <p:nvPr/>
        </p:nvSpPr>
        <p:spPr>
          <a:xfrm>
            <a:off x="9067003" y="1678893"/>
            <a:ext cx="1932661" cy="323165"/>
          </a:xfrm>
          <a:prstGeom prst="rect">
            <a:avLst/>
          </a:prstGeom>
          <a:noFill/>
        </p:spPr>
        <p:txBody>
          <a:bodyPr wrap="square" rtlCol="0">
            <a:spAutoFit/>
          </a:bodyPr>
          <a:lstStyle/>
          <a:p>
            <a:pPr>
              <a:lnSpc>
                <a:spcPts val="1840"/>
              </a:lnSpc>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Building Model</a:t>
            </a:r>
          </a:p>
        </p:txBody>
      </p:sp>
      <p:sp>
        <p:nvSpPr>
          <p:cNvPr id="19" name="TextBox 18">
            <a:extLst>
              <a:ext uri="{FF2B5EF4-FFF2-40B4-BE49-F238E27FC236}">
                <a16:creationId xmlns:a16="http://schemas.microsoft.com/office/drawing/2014/main" id="{2AF55F86-23D3-BEBB-2E68-3761DD3199BA}"/>
              </a:ext>
            </a:extLst>
          </p:cNvPr>
          <p:cNvSpPr txBox="1"/>
          <p:nvPr/>
        </p:nvSpPr>
        <p:spPr>
          <a:xfrm>
            <a:off x="9067003" y="1978218"/>
            <a:ext cx="2250445" cy="461665"/>
          </a:xfrm>
          <a:prstGeom prst="rect">
            <a:avLst/>
          </a:prstGeom>
          <a:noFill/>
        </p:spPr>
        <p:txBody>
          <a:bodyPr wrap="square" rtlCol="0">
            <a:spAutoFit/>
          </a:bodyPr>
          <a:lstStyle/>
          <a:p>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Partitioning the Data into Training and Testing Sets</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0" name="TextBox 19">
            <a:extLst>
              <a:ext uri="{FF2B5EF4-FFF2-40B4-BE49-F238E27FC236}">
                <a16:creationId xmlns:a16="http://schemas.microsoft.com/office/drawing/2014/main" id="{74464F5B-A871-76B5-B631-90CE24C2DD16}"/>
              </a:ext>
            </a:extLst>
          </p:cNvPr>
          <p:cNvSpPr txBox="1"/>
          <p:nvPr/>
        </p:nvSpPr>
        <p:spPr>
          <a:xfrm>
            <a:off x="1822923" y="3020013"/>
            <a:ext cx="1932661" cy="323165"/>
          </a:xfrm>
          <a:prstGeom prst="rect">
            <a:avLst/>
          </a:prstGeom>
          <a:noFill/>
        </p:spPr>
        <p:txBody>
          <a:bodyPr wrap="square" rtlCol="0">
            <a:spAutoFit/>
          </a:bodyPr>
          <a:lstStyle/>
          <a:p>
            <a:pPr>
              <a:lnSpc>
                <a:spcPts val="1840"/>
              </a:lnSpc>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Building Model</a:t>
            </a:r>
          </a:p>
        </p:txBody>
      </p:sp>
      <p:sp>
        <p:nvSpPr>
          <p:cNvPr id="21" name="TextBox 20">
            <a:extLst>
              <a:ext uri="{FF2B5EF4-FFF2-40B4-BE49-F238E27FC236}">
                <a16:creationId xmlns:a16="http://schemas.microsoft.com/office/drawing/2014/main" id="{105F6212-BCDC-7DB2-EB2B-1E2A6DECEFAC}"/>
              </a:ext>
            </a:extLst>
          </p:cNvPr>
          <p:cNvSpPr txBox="1"/>
          <p:nvPr/>
        </p:nvSpPr>
        <p:spPr>
          <a:xfrm>
            <a:off x="1822923" y="3329498"/>
            <a:ext cx="2413001" cy="1015663"/>
          </a:xfrm>
          <a:prstGeom prst="rect">
            <a:avLst/>
          </a:prstGeom>
          <a:noFill/>
        </p:spPr>
        <p:txBody>
          <a:bodyPr wrap="square" rtlCol="0">
            <a:spAutoFit/>
          </a:bodyPr>
          <a:lstStyle/>
          <a:p>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Ran logistic regression with </a:t>
            </a:r>
            <a:r>
              <a:rPr lang="en-US" sz="1200" b="0" i="0" u="none" strike="noStrike" dirty="0" err="1">
                <a:solidFill>
                  <a:schemeClr val="bg1"/>
                </a:solidFill>
                <a:effectLst/>
                <a:latin typeface="Lato" panose="020F0502020204030203" pitchFamily="34" charset="0"/>
                <a:ea typeface="Lato" panose="020F0502020204030203" pitchFamily="34" charset="0"/>
                <a:cs typeface="Lato" panose="020F0502020204030203" pitchFamily="34" charset="0"/>
              </a:rPr>
              <a:t>GridSearchCV</a:t>
            </a:r>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showing optimized parameters and validation accuracy with 'best params' and 'best score'</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2" name="TextBox 21">
            <a:extLst>
              <a:ext uri="{FF2B5EF4-FFF2-40B4-BE49-F238E27FC236}">
                <a16:creationId xmlns:a16="http://schemas.microsoft.com/office/drawing/2014/main" id="{26E5BDD3-99DE-31F6-7825-07E662A8337D}"/>
              </a:ext>
            </a:extLst>
          </p:cNvPr>
          <p:cNvSpPr txBox="1"/>
          <p:nvPr/>
        </p:nvSpPr>
        <p:spPr>
          <a:xfrm>
            <a:off x="5450043" y="3020013"/>
            <a:ext cx="1981194" cy="323165"/>
          </a:xfrm>
          <a:prstGeom prst="rect">
            <a:avLst/>
          </a:prstGeom>
          <a:noFill/>
        </p:spPr>
        <p:txBody>
          <a:bodyPr wrap="square" rtlCol="0">
            <a:spAutoFit/>
          </a:bodyPr>
          <a:lstStyle/>
          <a:p>
            <a:pPr>
              <a:lnSpc>
                <a:spcPts val="1840"/>
              </a:lnSpc>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Evaluating Model</a:t>
            </a:r>
          </a:p>
        </p:txBody>
      </p:sp>
      <p:sp>
        <p:nvSpPr>
          <p:cNvPr id="23" name="TextBox 22">
            <a:extLst>
              <a:ext uri="{FF2B5EF4-FFF2-40B4-BE49-F238E27FC236}">
                <a16:creationId xmlns:a16="http://schemas.microsoft.com/office/drawing/2014/main" id="{0C7C80AC-CDF0-CC70-CE7D-1CFFE9FE37D0}"/>
              </a:ext>
            </a:extLst>
          </p:cNvPr>
          <p:cNvSpPr txBox="1"/>
          <p:nvPr/>
        </p:nvSpPr>
        <p:spPr>
          <a:xfrm>
            <a:off x="5450043" y="3329498"/>
            <a:ext cx="2250445" cy="646331"/>
          </a:xfrm>
          <a:prstGeom prst="rect">
            <a:avLst/>
          </a:prstGeom>
          <a:noFill/>
        </p:spPr>
        <p:txBody>
          <a:bodyPr wrap="square" rtlCol="0">
            <a:spAutoFit/>
          </a:bodyPr>
          <a:lstStyle/>
          <a:p>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Computed the accuracy score of the test data utilizing the 'score' method</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EBEA6A23-A4BE-5BE3-E735-D93D05AC8779}"/>
              </a:ext>
            </a:extLst>
          </p:cNvPr>
          <p:cNvSpPr txBox="1"/>
          <p:nvPr/>
        </p:nvSpPr>
        <p:spPr>
          <a:xfrm>
            <a:off x="9067003" y="3020013"/>
            <a:ext cx="2016766" cy="323165"/>
          </a:xfrm>
          <a:prstGeom prst="rect">
            <a:avLst/>
          </a:prstGeom>
          <a:noFill/>
        </p:spPr>
        <p:txBody>
          <a:bodyPr wrap="square" rtlCol="0">
            <a:spAutoFit/>
          </a:bodyPr>
          <a:lstStyle/>
          <a:p>
            <a:pPr>
              <a:lnSpc>
                <a:spcPts val="1840"/>
              </a:lnSpc>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Evaluating Model</a:t>
            </a:r>
          </a:p>
        </p:txBody>
      </p:sp>
      <p:sp>
        <p:nvSpPr>
          <p:cNvPr id="25" name="TextBox 24">
            <a:extLst>
              <a:ext uri="{FF2B5EF4-FFF2-40B4-BE49-F238E27FC236}">
                <a16:creationId xmlns:a16="http://schemas.microsoft.com/office/drawing/2014/main" id="{47D2FC3E-85A4-F26C-D2E8-A99EC36F9E95}"/>
              </a:ext>
            </a:extLst>
          </p:cNvPr>
          <p:cNvSpPr txBox="1"/>
          <p:nvPr/>
        </p:nvSpPr>
        <p:spPr>
          <a:xfrm>
            <a:off x="9067003" y="3329498"/>
            <a:ext cx="2250445" cy="646331"/>
          </a:xfrm>
          <a:prstGeom prst="rect">
            <a:avLst/>
          </a:prstGeom>
          <a:noFill/>
        </p:spPr>
        <p:txBody>
          <a:bodyPr wrap="square" rtlCol="0">
            <a:spAutoFit/>
          </a:bodyPr>
          <a:lstStyle/>
          <a:p>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Obtained optimized hyperparameters for each algorithmic type</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6" name="TextBox 25">
            <a:extLst>
              <a:ext uri="{FF2B5EF4-FFF2-40B4-BE49-F238E27FC236}">
                <a16:creationId xmlns:a16="http://schemas.microsoft.com/office/drawing/2014/main" id="{E1E8D426-CA11-1CC6-D137-048842350484}"/>
              </a:ext>
            </a:extLst>
          </p:cNvPr>
          <p:cNvSpPr txBox="1"/>
          <p:nvPr/>
        </p:nvSpPr>
        <p:spPr>
          <a:xfrm>
            <a:off x="1822923" y="4519337"/>
            <a:ext cx="1978946" cy="323165"/>
          </a:xfrm>
          <a:prstGeom prst="rect">
            <a:avLst/>
          </a:prstGeom>
          <a:noFill/>
        </p:spPr>
        <p:txBody>
          <a:bodyPr wrap="square" rtlCol="0">
            <a:spAutoFit/>
          </a:bodyPr>
          <a:lstStyle/>
          <a:p>
            <a:pPr>
              <a:lnSpc>
                <a:spcPts val="1840"/>
              </a:lnSpc>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Evaluating Model</a:t>
            </a:r>
          </a:p>
        </p:txBody>
      </p:sp>
      <p:sp>
        <p:nvSpPr>
          <p:cNvPr id="27" name="TextBox 26">
            <a:extLst>
              <a:ext uri="{FF2B5EF4-FFF2-40B4-BE49-F238E27FC236}">
                <a16:creationId xmlns:a16="http://schemas.microsoft.com/office/drawing/2014/main" id="{47280A9A-AFB2-C6E6-D4B9-FB49F23E4804}"/>
              </a:ext>
            </a:extLst>
          </p:cNvPr>
          <p:cNvSpPr txBox="1"/>
          <p:nvPr/>
        </p:nvSpPr>
        <p:spPr>
          <a:xfrm>
            <a:off x="1822923" y="4851320"/>
            <a:ext cx="2250445" cy="646331"/>
          </a:xfrm>
          <a:prstGeom prst="rect">
            <a:avLst/>
          </a:prstGeom>
          <a:noFill/>
        </p:spPr>
        <p:txBody>
          <a:bodyPr wrap="square" rtlCol="0">
            <a:spAutoFit/>
          </a:bodyPr>
          <a:lstStyle/>
          <a:p>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Generate a graphical representation of the Confusion Matrix</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8" name="TextBox 27">
            <a:extLst>
              <a:ext uri="{FF2B5EF4-FFF2-40B4-BE49-F238E27FC236}">
                <a16:creationId xmlns:a16="http://schemas.microsoft.com/office/drawing/2014/main" id="{05AF719E-4C34-28A5-0079-DBBF3159B44E}"/>
              </a:ext>
            </a:extLst>
          </p:cNvPr>
          <p:cNvSpPr txBox="1"/>
          <p:nvPr/>
        </p:nvSpPr>
        <p:spPr>
          <a:xfrm>
            <a:off x="5450043" y="4508453"/>
            <a:ext cx="1932661" cy="323165"/>
          </a:xfrm>
          <a:prstGeom prst="rect">
            <a:avLst/>
          </a:prstGeom>
          <a:noFill/>
        </p:spPr>
        <p:txBody>
          <a:bodyPr wrap="square" rtlCol="0">
            <a:spAutoFit/>
          </a:bodyPr>
          <a:lstStyle/>
          <a:p>
            <a:pPr>
              <a:lnSpc>
                <a:spcPts val="1840"/>
              </a:lnSpc>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Improving Model</a:t>
            </a:r>
          </a:p>
        </p:txBody>
      </p:sp>
      <p:sp>
        <p:nvSpPr>
          <p:cNvPr id="29" name="TextBox 28">
            <a:extLst>
              <a:ext uri="{FF2B5EF4-FFF2-40B4-BE49-F238E27FC236}">
                <a16:creationId xmlns:a16="http://schemas.microsoft.com/office/drawing/2014/main" id="{5DDB6DEC-89FD-8A42-6452-A7DB26A8979F}"/>
              </a:ext>
            </a:extLst>
          </p:cNvPr>
          <p:cNvSpPr txBox="1"/>
          <p:nvPr/>
        </p:nvSpPr>
        <p:spPr>
          <a:xfrm>
            <a:off x="5450043" y="4807778"/>
            <a:ext cx="2250445" cy="646331"/>
          </a:xfrm>
          <a:prstGeom prst="rect">
            <a:avLst/>
          </a:prstGeom>
          <a:noFill/>
        </p:spPr>
        <p:txBody>
          <a:bodyPr wrap="square" rtlCol="0">
            <a:spAutoFit/>
          </a:bodyPr>
          <a:lstStyle/>
          <a:p>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Conduct Feature Engineering and Refine Algorithmic Models via Tuning</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0" name="TextBox 29">
            <a:extLst>
              <a:ext uri="{FF2B5EF4-FFF2-40B4-BE49-F238E27FC236}">
                <a16:creationId xmlns:a16="http://schemas.microsoft.com/office/drawing/2014/main" id="{F8D1404B-013A-5F79-7018-C13822571C8F}"/>
              </a:ext>
            </a:extLst>
          </p:cNvPr>
          <p:cNvSpPr txBox="1"/>
          <p:nvPr/>
        </p:nvSpPr>
        <p:spPr>
          <a:xfrm>
            <a:off x="9067003" y="4530223"/>
            <a:ext cx="1932661" cy="323165"/>
          </a:xfrm>
          <a:prstGeom prst="rect">
            <a:avLst/>
          </a:prstGeom>
          <a:noFill/>
        </p:spPr>
        <p:txBody>
          <a:bodyPr wrap="square" rtlCol="0">
            <a:spAutoFit/>
          </a:bodyPr>
          <a:lstStyle/>
          <a:p>
            <a:pPr>
              <a:lnSpc>
                <a:spcPts val="1840"/>
              </a:lnSpc>
            </a:pPr>
            <a:r>
              <a:rPr lang="en-US" sz="1700" dirty="0">
                <a:solidFill>
                  <a:schemeClr val="bg1"/>
                </a:solidFill>
                <a:latin typeface="Lato" panose="020F0502020204030203" pitchFamily="34" charset="0"/>
                <a:ea typeface="Lato" panose="020F0502020204030203" pitchFamily="34" charset="0"/>
                <a:cs typeface="Lato" panose="020F0502020204030203" pitchFamily="34" charset="0"/>
              </a:rPr>
              <a:t>Best Model</a:t>
            </a:r>
          </a:p>
        </p:txBody>
      </p:sp>
      <p:sp>
        <p:nvSpPr>
          <p:cNvPr id="31" name="TextBox 30">
            <a:extLst>
              <a:ext uri="{FF2B5EF4-FFF2-40B4-BE49-F238E27FC236}">
                <a16:creationId xmlns:a16="http://schemas.microsoft.com/office/drawing/2014/main" id="{F551657A-4B3D-D07C-99FB-680F8A5229AE}"/>
              </a:ext>
            </a:extLst>
          </p:cNvPr>
          <p:cNvSpPr txBox="1"/>
          <p:nvPr/>
        </p:nvSpPr>
        <p:spPr>
          <a:xfrm>
            <a:off x="9067003" y="4829548"/>
            <a:ext cx="2250445" cy="646331"/>
          </a:xfrm>
          <a:prstGeom prst="rect">
            <a:avLst/>
          </a:prstGeom>
          <a:noFill/>
        </p:spPr>
        <p:txBody>
          <a:bodyPr wrap="square" rtlCol="0">
            <a:spAutoFit/>
          </a:bodyPr>
          <a:lstStyle/>
          <a:p>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Determine the Optimal Model based on Jaccard Score, F1 Score, and Accuracy Metrics</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cxnSp>
        <p:nvCxnSpPr>
          <p:cNvPr id="32" name="Straight Connector 31">
            <a:extLst>
              <a:ext uri="{FF2B5EF4-FFF2-40B4-BE49-F238E27FC236}">
                <a16:creationId xmlns:a16="http://schemas.microsoft.com/office/drawing/2014/main" id="{87E10171-6C54-3944-8F14-BD2B0A267D6B}"/>
              </a:ext>
            </a:extLst>
          </p:cNvPr>
          <p:cNvCxnSpPr>
            <a:cxnSpLocks/>
          </p:cNvCxnSpPr>
          <p:nvPr/>
        </p:nvCxnSpPr>
        <p:spPr>
          <a:xfrm>
            <a:off x="1791043" y="1719000"/>
            <a:ext cx="0" cy="872891"/>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399ED95-0553-E33F-34F4-E5C83AE7C4B7}"/>
              </a:ext>
            </a:extLst>
          </p:cNvPr>
          <p:cNvCxnSpPr>
            <a:cxnSpLocks/>
          </p:cNvCxnSpPr>
          <p:nvPr/>
        </p:nvCxnSpPr>
        <p:spPr>
          <a:xfrm>
            <a:off x="5401509" y="1719000"/>
            <a:ext cx="0" cy="77877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31560EB-4540-C485-BA9F-74C51A4F8AE8}"/>
              </a:ext>
            </a:extLst>
          </p:cNvPr>
          <p:cNvCxnSpPr>
            <a:cxnSpLocks/>
          </p:cNvCxnSpPr>
          <p:nvPr/>
        </p:nvCxnSpPr>
        <p:spPr>
          <a:xfrm>
            <a:off x="9021402" y="1719000"/>
            <a:ext cx="0" cy="77877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8625C25-0513-AEF1-5E49-2B7FE4BA878E}"/>
              </a:ext>
            </a:extLst>
          </p:cNvPr>
          <p:cNvCxnSpPr>
            <a:cxnSpLocks/>
          </p:cNvCxnSpPr>
          <p:nvPr/>
        </p:nvCxnSpPr>
        <p:spPr>
          <a:xfrm>
            <a:off x="1791043" y="3076459"/>
            <a:ext cx="0" cy="123604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09F5A5-9617-DCDA-9C02-A393A7A29000}"/>
              </a:ext>
            </a:extLst>
          </p:cNvPr>
          <p:cNvCxnSpPr>
            <a:cxnSpLocks/>
          </p:cNvCxnSpPr>
          <p:nvPr/>
        </p:nvCxnSpPr>
        <p:spPr>
          <a:xfrm>
            <a:off x="5401509" y="3076459"/>
            <a:ext cx="0" cy="77877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7D2E62-2B4B-6F6F-FCDB-A34B0C82FA27}"/>
              </a:ext>
            </a:extLst>
          </p:cNvPr>
          <p:cNvCxnSpPr>
            <a:cxnSpLocks/>
          </p:cNvCxnSpPr>
          <p:nvPr/>
        </p:nvCxnSpPr>
        <p:spPr>
          <a:xfrm>
            <a:off x="9021402" y="3076459"/>
            <a:ext cx="0" cy="77877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066DF0A-6FD4-3882-C2CB-40A0C1530601}"/>
              </a:ext>
            </a:extLst>
          </p:cNvPr>
          <p:cNvCxnSpPr>
            <a:cxnSpLocks/>
          </p:cNvCxnSpPr>
          <p:nvPr/>
        </p:nvCxnSpPr>
        <p:spPr>
          <a:xfrm>
            <a:off x="1791043" y="4573226"/>
            <a:ext cx="0" cy="92442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0268EEE-1AC7-D748-6C84-A4F175668581}"/>
              </a:ext>
            </a:extLst>
          </p:cNvPr>
          <p:cNvCxnSpPr>
            <a:cxnSpLocks/>
          </p:cNvCxnSpPr>
          <p:nvPr/>
        </p:nvCxnSpPr>
        <p:spPr>
          <a:xfrm>
            <a:off x="5401509" y="4573226"/>
            <a:ext cx="0" cy="77877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BBE373B-77B1-28EC-C338-B850B4D22C5A}"/>
              </a:ext>
            </a:extLst>
          </p:cNvPr>
          <p:cNvCxnSpPr>
            <a:cxnSpLocks/>
          </p:cNvCxnSpPr>
          <p:nvPr/>
        </p:nvCxnSpPr>
        <p:spPr>
          <a:xfrm>
            <a:off x="9021402" y="4573226"/>
            <a:ext cx="0" cy="92442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20F6635-0EEA-6E71-671C-E89EDAE3C1A2}"/>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solidFill>
                  <a:schemeClr val="bg1"/>
                </a:solidFill>
                <a:latin typeface="SpaceX"/>
              </a:rPr>
              <a:t>PREDICTIVE ANALYTICS</a:t>
            </a:r>
            <a:endParaRPr lang="en-US" sz="2800" dirty="0">
              <a:solidFill>
                <a:schemeClr val="bg1"/>
              </a:solidFill>
              <a:effectLst/>
              <a:latin typeface="SpaceX"/>
            </a:endParaRPr>
          </a:p>
        </p:txBody>
      </p:sp>
      <p:cxnSp>
        <p:nvCxnSpPr>
          <p:cNvPr id="44" name="Straight Connector 43">
            <a:extLst>
              <a:ext uri="{FF2B5EF4-FFF2-40B4-BE49-F238E27FC236}">
                <a16:creationId xmlns:a16="http://schemas.microsoft.com/office/drawing/2014/main" id="{D0773E3B-5765-F71F-43D9-BA276A2030CC}"/>
              </a:ext>
            </a:extLst>
          </p:cNvPr>
          <p:cNvCxnSpPr>
            <a:cxnSpLocks/>
          </p:cNvCxnSpPr>
          <p:nvPr/>
        </p:nvCxnSpPr>
        <p:spPr>
          <a:xfrm>
            <a:off x="1791039" y="1993310"/>
            <a:ext cx="201083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79BC3B9-1570-52C0-D019-67F08A6B0914}"/>
              </a:ext>
            </a:extLst>
          </p:cNvPr>
          <p:cNvCxnSpPr>
            <a:cxnSpLocks/>
          </p:cNvCxnSpPr>
          <p:nvPr/>
        </p:nvCxnSpPr>
        <p:spPr>
          <a:xfrm>
            <a:off x="5383322" y="1971539"/>
            <a:ext cx="201083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165F92-495B-F078-8502-07B9F6C589CF}"/>
              </a:ext>
            </a:extLst>
          </p:cNvPr>
          <p:cNvCxnSpPr>
            <a:cxnSpLocks/>
          </p:cNvCxnSpPr>
          <p:nvPr/>
        </p:nvCxnSpPr>
        <p:spPr>
          <a:xfrm>
            <a:off x="9021402" y="1993310"/>
            <a:ext cx="1817801"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AF38401-1368-4410-6AD3-2EC7395718E4}"/>
              </a:ext>
            </a:extLst>
          </p:cNvPr>
          <p:cNvCxnSpPr>
            <a:cxnSpLocks/>
          </p:cNvCxnSpPr>
          <p:nvPr/>
        </p:nvCxnSpPr>
        <p:spPr>
          <a:xfrm>
            <a:off x="1780154" y="3332255"/>
            <a:ext cx="201083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3BFC3CC-147A-BABB-AFD0-C2D9BE57EB1F}"/>
              </a:ext>
            </a:extLst>
          </p:cNvPr>
          <p:cNvCxnSpPr>
            <a:cxnSpLocks/>
          </p:cNvCxnSpPr>
          <p:nvPr/>
        </p:nvCxnSpPr>
        <p:spPr>
          <a:xfrm>
            <a:off x="1791038" y="4845369"/>
            <a:ext cx="201083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485533F-AE2E-01C9-1534-E03B70994EAF}"/>
              </a:ext>
            </a:extLst>
          </p:cNvPr>
          <p:cNvCxnSpPr>
            <a:cxnSpLocks/>
          </p:cNvCxnSpPr>
          <p:nvPr/>
        </p:nvCxnSpPr>
        <p:spPr>
          <a:xfrm flipV="1">
            <a:off x="5394212" y="3329498"/>
            <a:ext cx="2113963" cy="275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6FF9EE4-BA0A-2444-8F16-4C0822F72AA4}"/>
              </a:ext>
            </a:extLst>
          </p:cNvPr>
          <p:cNvCxnSpPr>
            <a:cxnSpLocks/>
          </p:cNvCxnSpPr>
          <p:nvPr/>
        </p:nvCxnSpPr>
        <p:spPr>
          <a:xfrm>
            <a:off x="9019151" y="3332253"/>
            <a:ext cx="201083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D7723ED-B00E-9843-B8FD-7DC0A5A5148E}"/>
              </a:ext>
            </a:extLst>
          </p:cNvPr>
          <p:cNvCxnSpPr>
            <a:cxnSpLocks/>
          </p:cNvCxnSpPr>
          <p:nvPr/>
        </p:nvCxnSpPr>
        <p:spPr>
          <a:xfrm flipV="1">
            <a:off x="5383325" y="4842502"/>
            <a:ext cx="2124850" cy="286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A749B22-D184-5AF7-8491-200FECE4FCE6}"/>
              </a:ext>
            </a:extLst>
          </p:cNvPr>
          <p:cNvCxnSpPr>
            <a:cxnSpLocks/>
          </p:cNvCxnSpPr>
          <p:nvPr/>
        </p:nvCxnSpPr>
        <p:spPr>
          <a:xfrm>
            <a:off x="9019152" y="4845366"/>
            <a:ext cx="2010830"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pic>
        <p:nvPicPr>
          <p:cNvPr id="61" name="Picture 60" descr="Logo, icon&#10;&#10;Description automatically generated">
            <a:hlinkClick r:id="rId3"/>
            <a:extLst>
              <a:ext uri="{FF2B5EF4-FFF2-40B4-BE49-F238E27FC236}">
                <a16:creationId xmlns:a16="http://schemas.microsoft.com/office/drawing/2014/main" id="{CE63B00E-B0AE-7D65-73C5-043CE8A4D5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357772" y="5810365"/>
            <a:ext cx="834228" cy="1044454"/>
          </a:xfrm>
          <a:prstGeom prst="rect">
            <a:avLst/>
          </a:prstGeom>
        </p:spPr>
      </p:pic>
    </p:spTree>
    <p:extLst>
      <p:ext uri="{BB962C8B-B14F-4D97-AF65-F5344CB8AC3E}">
        <p14:creationId xmlns:p14="http://schemas.microsoft.com/office/powerpoint/2010/main" val="31289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D96351-2D1F-424D-30C3-DC1D4B9FFDEA}"/>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8556CFB-F746-EE45-A0C9-79CAC2554D57}"/>
              </a:ext>
            </a:extLst>
          </p:cNvPr>
          <p:cNvSpPr/>
          <p:nvPr/>
        </p:nvSpPr>
        <p:spPr>
          <a:xfrm>
            <a:off x="1437800" y="1075938"/>
            <a:ext cx="6263774" cy="19446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D7CA1C3-3B1B-3841-AEC4-7213B12BD664}"/>
              </a:ext>
            </a:extLst>
          </p:cNvPr>
          <p:cNvSpPr/>
          <p:nvPr/>
        </p:nvSpPr>
        <p:spPr>
          <a:xfrm>
            <a:off x="1437800" y="3018313"/>
            <a:ext cx="6263774" cy="194469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57B0889D-5B6E-4349-A2ED-B5A0FDEADB3C}"/>
              </a:ext>
            </a:extLst>
          </p:cNvPr>
          <p:cNvSpPr/>
          <p:nvPr/>
        </p:nvSpPr>
        <p:spPr>
          <a:xfrm>
            <a:off x="1437800" y="4959596"/>
            <a:ext cx="6263774" cy="17679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978D620-9DD3-A042-BDDA-0747B33F9A35}"/>
              </a:ext>
            </a:extLst>
          </p:cNvPr>
          <p:cNvSpPr txBox="1"/>
          <p:nvPr/>
        </p:nvSpPr>
        <p:spPr>
          <a:xfrm>
            <a:off x="2541386" y="1103594"/>
            <a:ext cx="5160188" cy="1877437"/>
          </a:xfrm>
          <a:prstGeom prst="rect">
            <a:avLst/>
          </a:prstGeom>
          <a:noFill/>
        </p:spPr>
        <p:txBody>
          <a:bodyPr wrap="square" rtlCol="0">
            <a:spAutoFit/>
          </a:bodyPr>
          <a:lstStyle/>
          <a:p>
            <a:pPr>
              <a:lnSpc>
                <a:spcPts val="2440"/>
              </a:lnSpc>
            </a:pPr>
            <a:r>
              <a:rPr lang="en-US" b="1" i="0" u="none" strike="noStrike" dirty="0">
                <a:effectLst/>
                <a:latin typeface="Lato" panose="020F0502020204030203" pitchFamily="34" charset="0"/>
                <a:ea typeface="Lato" panose="020F0502020204030203" pitchFamily="34" charset="0"/>
                <a:cs typeface="Lato" panose="020F0502020204030203" pitchFamily="34" charset="0"/>
              </a:rPr>
              <a:t>Exploratory Data Analysis (EDA)</a:t>
            </a:r>
          </a:p>
          <a:p>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The success rate of launches has shown an upward trend with the passage of time</a:t>
            </a:r>
          </a:p>
          <a:p>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KSC LC-39A is the landing site with the highest success rate, indicating its reliability</a:t>
            </a:r>
          </a:p>
          <a:p>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Orbits ES-L1, GEO, HEO, and SSO stand out with a 100% success rate, showcasing their exceptional performance</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3B190344-6514-BB4F-AEB0-FCC5126C1F95}"/>
              </a:ext>
            </a:extLst>
          </p:cNvPr>
          <p:cNvSpPr txBox="1"/>
          <p:nvPr/>
        </p:nvSpPr>
        <p:spPr>
          <a:xfrm>
            <a:off x="2541384" y="2953954"/>
            <a:ext cx="5160188" cy="2062103"/>
          </a:xfrm>
          <a:prstGeom prst="rect">
            <a:avLst/>
          </a:prstGeom>
          <a:noFill/>
        </p:spPr>
        <p:txBody>
          <a:bodyPr wrap="square" rtlCol="0">
            <a:spAutoFit/>
          </a:bodyPr>
          <a:lstStyle/>
          <a:p>
            <a:pPr>
              <a:lnSpc>
                <a:spcPts val="2440"/>
              </a:lnSpc>
            </a:pPr>
            <a:r>
              <a:rPr lang="en-US" b="1" dirty="0">
                <a:latin typeface="Lato" panose="020F0502020204030203" pitchFamily="34" charset="0"/>
                <a:ea typeface="Lato" panose="020F0502020204030203" pitchFamily="34" charset="0"/>
                <a:cs typeface="Lato" panose="020F0502020204030203" pitchFamily="34" charset="0"/>
              </a:rPr>
              <a:t>Visual Analytics</a:t>
            </a:r>
            <a:endParaRPr lang="en-US" sz="1050" b="0" i="0" u="none" strike="noStrike" dirty="0">
              <a:effectLst/>
              <a:latin typeface="Lato" panose="020F0502020204030203" pitchFamily="34" charset="0"/>
              <a:ea typeface="Lato" panose="020F0502020204030203" pitchFamily="34" charset="0"/>
              <a:cs typeface="Lato" panose="020F0502020204030203" pitchFamily="34" charset="0"/>
            </a:endParaRPr>
          </a:p>
          <a:p>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Most of the launch sites are situated in close proximity to the equator, with all being located near the coast</a:t>
            </a:r>
          </a:p>
          <a:p>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The launch sites are carefully chosen to ensure that a failed launch does not cause damage to any nearby structures, such as cities, highways, and railways</a:t>
            </a:r>
          </a:p>
          <a:p>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However, they are strategically positioned to facilitate the transportation of essential resources and personnel required for successful launch</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17" name="TextBox 16">
            <a:extLst>
              <a:ext uri="{FF2B5EF4-FFF2-40B4-BE49-F238E27FC236}">
                <a16:creationId xmlns:a16="http://schemas.microsoft.com/office/drawing/2014/main" id="{D8D3D65D-43F7-4E49-AC75-B53A1EAE350A}"/>
              </a:ext>
            </a:extLst>
          </p:cNvPr>
          <p:cNvSpPr txBox="1"/>
          <p:nvPr/>
        </p:nvSpPr>
        <p:spPr>
          <a:xfrm>
            <a:off x="2541385" y="4990297"/>
            <a:ext cx="5012803" cy="1523494"/>
          </a:xfrm>
          <a:prstGeom prst="rect">
            <a:avLst/>
          </a:prstGeom>
          <a:noFill/>
        </p:spPr>
        <p:txBody>
          <a:bodyPr wrap="square" rtlCol="0">
            <a:spAutoFit/>
          </a:bodyPr>
          <a:lstStyle/>
          <a:p>
            <a:pPr>
              <a:lnSpc>
                <a:spcPts val="2440"/>
              </a:lnSpc>
            </a:pPr>
            <a:r>
              <a:rPr lang="en-US" b="1" dirty="0">
                <a:solidFill>
                  <a:schemeClr val="bg1"/>
                </a:solidFill>
                <a:latin typeface="Lato" panose="020F0502020204030203" pitchFamily="34" charset="0"/>
                <a:ea typeface="Lato" panose="020F0502020204030203" pitchFamily="34" charset="0"/>
                <a:cs typeface="Lato" panose="020F0502020204030203" pitchFamily="34" charset="0"/>
              </a:rPr>
              <a:t>Predictive Analytics</a:t>
            </a:r>
          </a:p>
          <a:p>
            <a:pPr>
              <a:lnSpc>
                <a:spcPts val="2440"/>
              </a:lnSpc>
            </a:pPr>
            <a:endParaRPr lang="en-US" b="1" dirty="0">
              <a:solidFill>
                <a:schemeClr val="bg1"/>
              </a:solidFill>
              <a:latin typeface="Lato" panose="020F0502020204030203" pitchFamily="34" charset="0"/>
              <a:ea typeface="Lato" panose="020F0502020204030203" pitchFamily="34" charset="0"/>
              <a:cs typeface="Lato" panose="020F0502020204030203" pitchFamily="34" charset="0"/>
            </a:endParaRPr>
          </a:p>
          <a:p>
            <a:pPr algn="l"/>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Based on our analysis, the Decision Tree model has been identified as the optimal predictive model for the given dataset</a:t>
            </a:r>
          </a:p>
          <a:p>
            <a:br>
              <a:rPr lang="en-US" dirty="0">
                <a:latin typeface="Lato" panose="020F0502020204030203" pitchFamily="34" charset="0"/>
                <a:ea typeface="Lato" panose="020F0502020204030203" pitchFamily="34" charset="0"/>
                <a:cs typeface="Lato" panose="020F0502020204030203" pitchFamily="34" charset="0"/>
              </a:rPr>
            </a:br>
            <a:endParaRPr lang="en-US" sz="11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18" name="Graphic 17" descr="Statistics with solid fill">
            <a:extLst>
              <a:ext uri="{FF2B5EF4-FFF2-40B4-BE49-F238E27FC236}">
                <a16:creationId xmlns:a16="http://schemas.microsoft.com/office/drawing/2014/main" id="{CADFE7C4-343A-0748-B772-7C06A333C747}"/>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81619" y="1491810"/>
            <a:ext cx="1112953" cy="1112953"/>
          </a:xfrm>
          <a:prstGeom prst="rect">
            <a:avLst/>
          </a:prstGeom>
        </p:spPr>
      </p:pic>
      <p:pic>
        <p:nvPicPr>
          <p:cNvPr id="19" name="Graphic 18" descr="Illustrator with solid fill">
            <a:extLst>
              <a:ext uri="{FF2B5EF4-FFF2-40B4-BE49-F238E27FC236}">
                <a16:creationId xmlns:a16="http://schemas.microsoft.com/office/drawing/2014/main" id="{ABC590E7-6589-B54D-A004-2F9E70DE43F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456290" y="3408856"/>
            <a:ext cx="1163610" cy="1163610"/>
          </a:xfrm>
          <a:prstGeom prst="rect">
            <a:avLst/>
          </a:prstGeom>
        </p:spPr>
      </p:pic>
      <p:pic>
        <p:nvPicPr>
          <p:cNvPr id="20" name="Graphic 19" descr="Future with solid fill">
            <a:extLst>
              <a:ext uri="{FF2B5EF4-FFF2-40B4-BE49-F238E27FC236}">
                <a16:creationId xmlns:a16="http://schemas.microsoft.com/office/drawing/2014/main" id="{EC43A77C-6D3C-2E41-9E07-9CEF5D62A6B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449859" y="5336593"/>
            <a:ext cx="1176472" cy="1176472"/>
          </a:xfrm>
          <a:prstGeom prst="rect">
            <a:avLst/>
          </a:prstGeom>
        </p:spPr>
      </p:pic>
      <p:sp>
        <p:nvSpPr>
          <p:cNvPr id="3" name="TextBox 2">
            <a:extLst>
              <a:ext uri="{FF2B5EF4-FFF2-40B4-BE49-F238E27FC236}">
                <a16:creationId xmlns:a16="http://schemas.microsoft.com/office/drawing/2014/main" id="{28BE5B51-2201-E873-6A5C-0D795E23E33A}"/>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RESULTS SUMMARY</a:t>
            </a:r>
            <a:endParaRPr lang="en-US" sz="2800" dirty="0">
              <a:effectLst/>
              <a:latin typeface="SpaceX"/>
            </a:endParaRPr>
          </a:p>
        </p:txBody>
      </p:sp>
      <p:sp>
        <p:nvSpPr>
          <p:cNvPr id="5" name="Oval 4">
            <a:extLst>
              <a:ext uri="{FF2B5EF4-FFF2-40B4-BE49-F238E27FC236}">
                <a16:creationId xmlns:a16="http://schemas.microsoft.com/office/drawing/2014/main" id="{14A06C10-818C-1EE1-3F3C-4BA5DA87FF4D}"/>
              </a:ext>
            </a:extLst>
          </p:cNvPr>
          <p:cNvSpPr/>
          <p:nvPr/>
        </p:nvSpPr>
        <p:spPr>
          <a:xfrm>
            <a:off x="8726031" y="503610"/>
            <a:ext cx="3100263" cy="5405936"/>
          </a:xfrm>
          <a:prstGeom prst="ellipse">
            <a:avLst/>
          </a:prstGeom>
          <a:blipFill dpi="0" rotWithShape="1">
            <a:blip r:embed="rId9"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141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900A87B-D970-E195-FE67-1F6E73BA959F}"/>
              </a:ext>
            </a:extLst>
          </p:cNvPr>
          <p:cNvSpPr/>
          <p:nvPr/>
        </p:nvSpPr>
        <p:spPr>
          <a:xfrm>
            <a:off x="0" y="7112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D8CD221-7F95-094C-143B-1DBE4AA1E6E0}"/>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1"/>
            <a:ext cx="12192000" cy="6929120"/>
          </a:xfrm>
          <a:prstGeom prst="rect">
            <a:avLst/>
          </a:prstGeom>
        </p:spPr>
      </p:pic>
      <p:sp>
        <p:nvSpPr>
          <p:cNvPr id="12" name="TextBox 11">
            <a:extLst>
              <a:ext uri="{FF2B5EF4-FFF2-40B4-BE49-F238E27FC236}">
                <a16:creationId xmlns:a16="http://schemas.microsoft.com/office/drawing/2014/main" id="{C3DC9F07-34E9-04B2-3518-C4A9569887AF}"/>
              </a:ext>
            </a:extLst>
          </p:cNvPr>
          <p:cNvSpPr txBox="1"/>
          <p:nvPr/>
        </p:nvSpPr>
        <p:spPr>
          <a:xfrm>
            <a:off x="6862153" y="1810744"/>
            <a:ext cx="6874822" cy="461665"/>
          </a:xfrm>
          <a:prstGeom prst="rect">
            <a:avLst/>
          </a:prstGeom>
          <a:noFill/>
        </p:spPr>
        <p:txBody>
          <a:bodyPr wrap="square" rtlCol="0">
            <a:spAutoFit/>
          </a:bodyPr>
          <a:lstStyle/>
          <a:p>
            <a:r>
              <a:rPr lang="en-US" sz="2400" b="1" dirty="0">
                <a:solidFill>
                  <a:schemeClr val="bg1"/>
                </a:solidFill>
                <a:latin typeface="SpaceX" panose="02000600000000000000" pitchFamily="2" charset="0"/>
                <a:cs typeface="Arial" panose="020B0604020202020204" pitchFamily="34" charset="0"/>
              </a:rPr>
              <a:t>EDA  DISCOVERIES</a:t>
            </a:r>
          </a:p>
        </p:txBody>
      </p:sp>
    </p:spTree>
    <p:extLst>
      <p:ext uri="{BB962C8B-B14F-4D97-AF65-F5344CB8AC3E}">
        <p14:creationId xmlns:p14="http://schemas.microsoft.com/office/powerpoint/2010/main" val="119753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578C1C-A298-5593-1FC4-65DAB407A980}"/>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F2942DD-E807-8D4E-AAB0-FB9B465C94C3}"/>
              </a:ext>
            </a:extLst>
          </p:cNvPr>
          <p:cNvSpPr txBox="1"/>
          <p:nvPr/>
        </p:nvSpPr>
        <p:spPr>
          <a:xfrm>
            <a:off x="913227" y="4676307"/>
            <a:ext cx="2345243" cy="1054135"/>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In contrast, subsequent flights demonstrated an increased success rate, as indicated by the </a:t>
            </a:r>
            <a:r>
              <a:rPr lang="en-US" sz="1400" b="0" i="0" u="none" strike="noStrike" dirty="0">
                <a:solidFill>
                  <a:srgbClr val="FF9300"/>
                </a:solidFill>
                <a:effectLst/>
                <a:latin typeface="Lato" panose="020F0502020204030203" pitchFamily="34" charset="0"/>
                <a:ea typeface="Lato" panose="020F0502020204030203" pitchFamily="34" charset="0"/>
                <a:cs typeface="Lato" panose="020F0502020204030203" pitchFamily="34" charset="0"/>
              </a:rPr>
              <a:t>orange</a:t>
            </a: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 marking for success</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FC7B76DD-C517-5A4F-85A8-1DAFF900E36D}"/>
              </a:ext>
            </a:extLst>
          </p:cNvPr>
          <p:cNvSpPr txBox="1"/>
          <p:nvPr/>
        </p:nvSpPr>
        <p:spPr>
          <a:xfrm>
            <a:off x="3546678" y="4719297"/>
            <a:ext cx="2381823" cy="1054135"/>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Launches from the VAFB SLC 4E and KSC LC 39A sites exhibited a higher success rate compared to others</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6DECE5C5-A49C-7A44-A3FB-2828F8B0D8BF}"/>
              </a:ext>
            </a:extLst>
          </p:cNvPr>
          <p:cNvSpPr txBox="1"/>
          <p:nvPr/>
        </p:nvSpPr>
        <p:spPr>
          <a:xfrm>
            <a:off x="6219727" y="4031443"/>
            <a:ext cx="2263651" cy="1054135"/>
          </a:xfrm>
          <a:prstGeom prst="rect">
            <a:avLst/>
          </a:prstGeom>
          <a:noFill/>
        </p:spPr>
        <p:txBody>
          <a:bodyPr wrap="square" rtlCol="0">
            <a:spAutoFit/>
          </a:bodyPr>
          <a:lstStyle/>
          <a:p>
            <a:pP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Based on our observations, we can infer that newer launches are more likely to achieve success</a:t>
            </a:r>
            <a:endParaRPr lang="en-US" sz="1400" dirty="0">
              <a:latin typeface="Lato" panose="020F0502020204030203" pitchFamily="34" charset="0"/>
              <a:ea typeface="Lato" panose="020F0502020204030203" pitchFamily="34" charset="0"/>
              <a:cs typeface="Lato" panose="020F0502020204030203" pitchFamily="34" charset="0"/>
            </a:endParaRPr>
          </a:p>
        </p:txBody>
      </p:sp>
      <p:pic>
        <p:nvPicPr>
          <p:cNvPr id="33" name="Picture 32" descr="Chart, scatter chart&#10;&#10;Description automatically generated">
            <a:extLst>
              <a:ext uri="{FF2B5EF4-FFF2-40B4-BE49-F238E27FC236}">
                <a16:creationId xmlns:a16="http://schemas.microsoft.com/office/drawing/2014/main" id="{8BE8AAB7-0254-0B37-F3BC-D782B3372838}"/>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7157" y="1034128"/>
            <a:ext cx="7534660" cy="1971439"/>
          </a:xfrm>
          <a:prstGeom prst="rect">
            <a:avLst/>
          </a:prstGeom>
        </p:spPr>
      </p:pic>
      <p:sp>
        <p:nvSpPr>
          <p:cNvPr id="3" name="TextBox 2">
            <a:extLst>
              <a:ext uri="{FF2B5EF4-FFF2-40B4-BE49-F238E27FC236}">
                <a16:creationId xmlns:a16="http://schemas.microsoft.com/office/drawing/2014/main" id="{910B8AEC-2043-FBB8-9D65-27EBB3C60C97}"/>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FLIGHT NUMBER VS LAUNCH SITE</a:t>
            </a:r>
            <a:endParaRPr lang="en-US" sz="2800" dirty="0">
              <a:effectLst/>
              <a:latin typeface="SpaceX"/>
            </a:endParaRPr>
          </a:p>
        </p:txBody>
      </p:sp>
      <p:sp>
        <p:nvSpPr>
          <p:cNvPr id="5" name="Oval 4">
            <a:extLst>
              <a:ext uri="{FF2B5EF4-FFF2-40B4-BE49-F238E27FC236}">
                <a16:creationId xmlns:a16="http://schemas.microsoft.com/office/drawing/2014/main" id="{6A69B3C5-5031-A9CC-CD33-3EDEB9D95F97}"/>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ABC53331-F5B0-BED5-678A-C9736BE00602}"/>
              </a:ext>
            </a:extLst>
          </p:cNvPr>
          <p:cNvCxnSpPr/>
          <p:nvPr/>
        </p:nvCxnSpPr>
        <p:spPr>
          <a:xfrm>
            <a:off x="877531" y="3429000"/>
            <a:ext cx="0" cy="23747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422569-3017-A6E5-60FD-9D88BCC5956E}"/>
              </a:ext>
            </a:extLst>
          </p:cNvPr>
          <p:cNvCxnSpPr/>
          <p:nvPr/>
        </p:nvCxnSpPr>
        <p:spPr>
          <a:xfrm>
            <a:off x="3294160" y="3429000"/>
            <a:ext cx="0" cy="23747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F3AFA3E-B4FA-982B-B3BC-15C14274501F}"/>
              </a:ext>
            </a:extLst>
          </p:cNvPr>
          <p:cNvCxnSpPr>
            <a:cxnSpLocks/>
          </p:cNvCxnSpPr>
          <p:nvPr/>
        </p:nvCxnSpPr>
        <p:spPr>
          <a:xfrm>
            <a:off x="877531" y="3429000"/>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9A4ADFB-1668-7382-0B6F-88F222AD034E}"/>
              </a:ext>
            </a:extLst>
          </p:cNvPr>
          <p:cNvCxnSpPr>
            <a:cxnSpLocks/>
          </p:cNvCxnSpPr>
          <p:nvPr/>
        </p:nvCxnSpPr>
        <p:spPr>
          <a:xfrm>
            <a:off x="877531" y="4615544"/>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29394C1-CE8B-54B7-55A0-E5CE31DA2985}"/>
              </a:ext>
            </a:extLst>
          </p:cNvPr>
          <p:cNvCxnSpPr>
            <a:cxnSpLocks/>
          </p:cNvCxnSpPr>
          <p:nvPr/>
        </p:nvCxnSpPr>
        <p:spPr>
          <a:xfrm>
            <a:off x="869682" y="5791204"/>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89C2016-7A54-400E-D3B4-E9A47D9BA265}"/>
              </a:ext>
            </a:extLst>
          </p:cNvPr>
          <p:cNvCxnSpPr/>
          <p:nvPr/>
        </p:nvCxnSpPr>
        <p:spPr>
          <a:xfrm>
            <a:off x="3511873" y="3439885"/>
            <a:ext cx="0" cy="23747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58EFAE-A33D-6617-238E-2072CC58571C}"/>
              </a:ext>
            </a:extLst>
          </p:cNvPr>
          <p:cNvCxnSpPr/>
          <p:nvPr/>
        </p:nvCxnSpPr>
        <p:spPr>
          <a:xfrm>
            <a:off x="5928502" y="3439885"/>
            <a:ext cx="0" cy="23747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7912DEC-D63D-98CF-C8B8-D1C4E9FE02A0}"/>
              </a:ext>
            </a:extLst>
          </p:cNvPr>
          <p:cNvCxnSpPr>
            <a:cxnSpLocks/>
          </p:cNvCxnSpPr>
          <p:nvPr/>
        </p:nvCxnSpPr>
        <p:spPr>
          <a:xfrm>
            <a:off x="3511873" y="3439885"/>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4F85883-8269-BBD3-9FFD-AABC7A50A464}"/>
              </a:ext>
            </a:extLst>
          </p:cNvPr>
          <p:cNvCxnSpPr>
            <a:cxnSpLocks/>
          </p:cNvCxnSpPr>
          <p:nvPr/>
        </p:nvCxnSpPr>
        <p:spPr>
          <a:xfrm>
            <a:off x="3511873" y="4626429"/>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52A2DC3-3EF8-18AF-DDCD-B43F20883DA6}"/>
              </a:ext>
            </a:extLst>
          </p:cNvPr>
          <p:cNvCxnSpPr>
            <a:cxnSpLocks/>
          </p:cNvCxnSpPr>
          <p:nvPr/>
        </p:nvCxnSpPr>
        <p:spPr>
          <a:xfrm>
            <a:off x="3504024" y="5802089"/>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F671FC5-FC5E-A93B-6532-F102DCBDF3F2}"/>
              </a:ext>
            </a:extLst>
          </p:cNvPr>
          <p:cNvSpPr txBox="1"/>
          <p:nvPr/>
        </p:nvSpPr>
        <p:spPr>
          <a:xfrm>
            <a:off x="877531" y="3543444"/>
            <a:ext cx="2408780" cy="1231106"/>
          </a:xfrm>
          <a:prstGeom prst="rect">
            <a:avLst/>
          </a:prstGeom>
          <a:noFill/>
        </p:spPr>
        <p:txBody>
          <a:bodyPr wrap="square" rtlCol="0">
            <a:spAutoFit/>
          </a:bodyPr>
          <a:lstStyle/>
          <a:p>
            <a:pPr algn="ct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Previous flights experienced a lower success rate, as indicated by the </a:t>
            </a:r>
            <a:r>
              <a:rPr lang="en-US" sz="1400" b="0" i="0" u="none" strike="noStrike" dirty="0">
                <a:solidFill>
                  <a:srgbClr val="0070C0"/>
                </a:solidFill>
                <a:effectLst/>
                <a:latin typeface="Lato" panose="020F0502020204030203" pitchFamily="34" charset="0"/>
                <a:ea typeface="Lato" panose="020F0502020204030203" pitchFamily="34" charset="0"/>
                <a:cs typeface="Lato" panose="020F0502020204030203" pitchFamily="34" charset="0"/>
              </a:rPr>
              <a:t>blue</a:t>
            </a: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 marking for failure</a:t>
            </a:r>
          </a:p>
          <a:p>
            <a:endParaRPr lang="en-US" dirty="0"/>
          </a:p>
        </p:txBody>
      </p:sp>
      <p:sp>
        <p:nvSpPr>
          <p:cNvPr id="39" name="TextBox 38">
            <a:extLst>
              <a:ext uri="{FF2B5EF4-FFF2-40B4-BE49-F238E27FC236}">
                <a16:creationId xmlns:a16="http://schemas.microsoft.com/office/drawing/2014/main" id="{F074C0FB-1261-0098-220F-068891750D7C}"/>
              </a:ext>
            </a:extLst>
          </p:cNvPr>
          <p:cNvSpPr txBox="1"/>
          <p:nvPr/>
        </p:nvSpPr>
        <p:spPr>
          <a:xfrm>
            <a:off x="3554526" y="3559588"/>
            <a:ext cx="2381825" cy="1231106"/>
          </a:xfrm>
          <a:prstGeom prst="rect">
            <a:avLst/>
          </a:prstGeom>
          <a:noFill/>
        </p:spPr>
        <p:txBody>
          <a:bodyPr wrap="square" rtlCol="0">
            <a:spAutoFit/>
          </a:bodyPr>
          <a:lstStyle/>
          <a:p>
            <a:pPr algn="ct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Approximately 50% of all launches originated from the CCAFS SLC 40 launch site</a:t>
            </a:r>
          </a:p>
          <a:p>
            <a:endParaRPr lang="en-US" dirty="0"/>
          </a:p>
        </p:txBody>
      </p:sp>
      <p:cxnSp>
        <p:nvCxnSpPr>
          <p:cNvPr id="40" name="Straight Connector 39">
            <a:extLst>
              <a:ext uri="{FF2B5EF4-FFF2-40B4-BE49-F238E27FC236}">
                <a16:creationId xmlns:a16="http://schemas.microsoft.com/office/drawing/2014/main" id="{A532E4DD-46C2-2544-0675-316B6B8C4A15}"/>
              </a:ext>
            </a:extLst>
          </p:cNvPr>
          <p:cNvCxnSpPr>
            <a:cxnSpLocks/>
          </p:cNvCxnSpPr>
          <p:nvPr/>
        </p:nvCxnSpPr>
        <p:spPr>
          <a:xfrm>
            <a:off x="6135331" y="3887258"/>
            <a:ext cx="0" cy="12861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9310EB4-BB44-C167-229A-610F833CA56A}"/>
              </a:ext>
            </a:extLst>
          </p:cNvPr>
          <p:cNvCxnSpPr>
            <a:cxnSpLocks/>
          </p:cNvCxnSpPr>
          <p:nvPr/>
        </p:nvCxnSpPr>
        <p:spPr>
          <a:xfrm>
            <a:off x="8551960" y="3876372"/>
            <a:ext cx="0" cy="12970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2EFC710-E95E-D9F7-7E88-C70FC3C87D86}"/>
              </a:ext>
            </a:extLst>
          </p:cNvPr>
          <p:cNvCxnSpPr>
            <a:cxnSpLocks/>
          </p:cNvCxnSpPr>
          <p:nvPr/>
        </p:nvCxnSpPr>
        <p:spPr>
          <a:xfrm>
            <a:off x="6127482" y="5160889"/>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1144536-7C53-3940-56D3-25822DB52920}"/>
              </a:ext>
            </a:extLst>
          </p:cNvPr>
          <p:cNvCxnSpPr>
            <a:cxnSpLocks/>
          </p:cNvCxnSpPr>
          <p:nvPr/>
        </p:nvCxnSpPr>
        <p:spPr>
          <a:xfrm>
            <a:off x="6146215" y="3887259"/>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4141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bg1">
                <a:lumMod val="95000"/>
              </a:schemeClr>
            </a:gs>
            <a:gs pos="0">
              <a:schemeClr val="accent6">
                <a:lumMod val="0"/>
                <a:lumOff val="100000"/>
              </a:schemeClr>
            </a:gs>
            <a:gs pos="100000">
              <a:schemeClr val="accent6">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90623AC-0EE0-A9FA-D248-E7DA33D3DCB6}"/>
              </a:ext>
            </a:extLst>
          </p:cNvPr>
          <p:cNvSpPr/>
          <p:nvPr/>
        </p:nvSpPr>
        <p:spPr>
          <a:xfrm>
            <a:off x="0"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BCB2345-E428-4E48-BF08-067D8A874DA1}"/>
              </a:ext>
            </a:extLst>
          </p:cNvPr>
          <p:cNvSpPr txBox="1"/>
          <p:nvPr/>
        </p:nvSpPr>
        <p:spPr>
          <a:xfrm>
            <a:off x="0" y="-622350"/>
            <a:ext cx="12192000" cy="1261884"/>
          </a:xfrm>
          <a:prstGeom prst="rect">
            <a:avLst/>
          </a:prstGeom>
          <a:noFill/>
          <a:effectLst>
            <a:glow>
              <a:schemeClr val="accent1">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TABLE OF CONTENTS</a:t>
            </a:r>
            <a:endParaRPr lang="en-US" sz="2800" dirty="0">
              <a:effectLst/>
              <a:latin typeface="SpaceX"/>
            </a:endParaRPr>
          </a:p>
        </p:txBody>
      </p:sp>
      <p:sp>
        <p:nvSpPr>
          <p:cNvPr id="3" name="Oval 2">
            <a:extLst>
              <a:ext uri="{FF2B5EF4-FFF2-40B4-BE49-F238E27FC236}">
                <a16:creationId xmlns:a16="http://schemas.microsoft.com/office/drawing/2014/main" id="{C5D91064-56F8-9063-F054-2BA5109AEF35}"/>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8AFAD03-995F-9BFA-4C97-8E69A0728BFA}"/>
              </a:ext>
            </a:extLst>
          </p:cNvPr>
          <p:cNvSpPr txBox="1"/>
          <p:nvPr/>
        </p:nvSpPr>
        <p:spPr>
          <a:xfrm>
            <a:off x="2237710" y="1722906"/>
            <a:ext cx="5713818" cy="3847207"/>
          </a:xfrm>
          <a:prstGeom prst="rect">
            <a:avLst/>
          </a:prstGeom>
          <a:noFill/>
        </p:spPr>
        <p:txBody>
          <a:bodyPr wrap="square" rtlCol="0">
            <a:spAutoFit/>
          </a:bodyPr>
          <a:lstStyle/>
          <a:p>
            <a:pPr marL="0" rtl="0" eaLnBrk="1" fontAlgn="t" latinLnBrk="0" hangingPunct="1">
              <a:spcBef>
                <a:spcPts val="0"/>
              </a:spcBef>
              <a:spcAft>
                <a:spcPts val="0"/>
              </a:spcAft>
            </a:pPr>
            <a:r>
              <a:rPr lang="en-US" sz="16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Executive Summary			2 </a:t>
            </a:r>
          </a:p>
          <a:p>
            <a:pPr marL="0" rtl="0" eaLnBrk="1" fontAlgn="t" latinLnBrk="0" hangingPunct="1">
              <a:spcBef>
                <a:spcPts val="0"/>
              </a:spcBef>
              <a:spcAft>
                <a:spcPts val="0"/>
              </a:spcAft>
            </a:pPr>
            <a:endParaRPr lang="en-US" sz="1600" b="0" i="0" u="none" strike="noStrike" dirty="0">
              <a:effectLst/>
              <a:latin typeface="Lato" panose="020F0502020204030203" pitchFamily="34" charset="0"/>
              <a:ea typeface="Lato" panose="020F0502020204030203" pitchFamily="34" charset="0"/>
              <a:cs typeface="Lato" panose="020F0502020204030203" pitchFamily="34" charset="0"/>
            </a:endParaRPr>
          </a:p>
          <a:p>
            <a:pPr fontAlgn="t"/>
            <a:r>
              <a:rPr lang="en-US" sz="16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Introduction			4 </a:t>
            </a:r>
          </a:p>
          <a:p>
            <a:pPr fontAlgn="t"/>
            <a:endParaRPr lang="en-US" sz="1600" b="0" i="0" u="none" strike="noStrike" dirty="0">
              <a:effectLst/>
              <a:latin typeface="Lato" panose="020F0502020204030203" pitchFamily="34" charset="0"/>
              <a:ea typeface="Lato" panose="020F0502020204030203" pitchFamily="34" charset="0"/>
              <a:cs typeface="Lato" panose="020F0502020204030203" pitchFamily="34" charset="0"/>
            </a:endParaRPr>
          </a:p>
          <a:p>
            <a:pPr fontAlgn="t"/>
            <a:r>
              <a:rPr lang="en-US" sz="16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Project Procedures			6 </a:t>
            </a:r>
          </a:p>
          <a:p>
            <a:pPr fontAlgn="t"/>
            <a:endParaRPr lang="en-US" sz="1600" b="0" i="0" u="none" strike="noStrike" dirty="0">
              <a:effectLst/>
              <a:latin typeface="Lato" panose="020F0502020204030203" pitchFamily="34" charset="0"/>
              <a:ea typeface="Lato" panose="020F0502020204030203" pitchFamily="34" charset="0"/>
              <a:cs typeface="Lato" panose="020F0502020204030203" pitchFamily="34" charset="0"/>
            </a:endParaRPr>
          </a:p>
          <a:p>
            <a:pPr fontAlgn="t"/>
            <a:r>
              <a:rPr lang="en-US" sz="16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EDA Discoveries			16 </a:t>
            </a:r>
          </a:p>
          <a:p>
            <a:pPr fontAlgn="t"/>
            <a:endParaRPr lang="en-US" sz="1600" b="0" i="0" u="none" strike="noStrike" dirty="0">
              <a:effectLst/>
              <a:latin typeface="Lato" panose="020F0502020204030203" pitchFamily="34" charset="0"/>
              <a:ea typeface="Lato" panose="020F0502020204030203" pitchFamily="34" charset="0"/>
              <a:cs typeface="Lato" panose="020F0502020204030203" pitchFamily="34" charset="0"/>
            </a:endParaRPr>
          </a:p>
          <a:p>
            <a:pPr fontAlgn="t"/>
            <a:r>
              <a:rPr lang="en-US" sz="16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Launch Site Analysis			30 </a:t>
            </a:r>
          </a:p>
          <a:p>
            <a:pPr fontAlgn="t"/>
            <a:endParaRPr lang="en-US" sz="1600" b="0" i="0" u="none" strike="noStrike" dirty="0">
              <a:effectLst/>
              <a:latin typeface="Lato" panose="020F0502020204030203" pitchFamily="34" charset="0"/>
              <a:ea typeface="Lato" panose="020F0502020204030203" pitchFamily="34" charset="0"/>
              <a:cs typeface="Lato" panose="020F0502020204030203" pitchFamily="34" charset="0"/>
            </a:endParaRPr>
          </a:p>
          <a:p>
            <a:pPr fontAlgn="t"/>
            <a:r>
              <a:rPr lang="en-US" sz="1600" b="0" i="0" u="none" strike="noStrike" kern="1200" dirty="0" err="1">
                <a:solidFill>
                  <a:srgbClr val="000000"/>
                </a:solidFill>
                <a:effectLst/>
                <a:latin typeface="Lato" panose="020F0502020204030203" pitchFamily="34" charset="0"/>
                <a:ea typeface="Lato" panose="020F0502020204030203" pitchFamily="34" charset="0"/>
                <a:cs typeface="Lato" panose="020F0502020204030203" pitchFamily="34" charset="0"/>
              </a:rPr>
              <a:t>Plotly</a:t>
            </a:r>
            <a:r>
              <a:rPr lang="en-US" sz="16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 Dashboard			34 </a:t>
            </a:r>
          </a:p>
          <a:p>
            <a:pPr fontAlgn="t"/>
            <a:endParaRPr lang="en-US" sz="1600" b="0" i="0" u="none" strike="noStrike" dirty="0">
              <a:effectLst/>
              <a:latin typeface="Lato" panose="020F0502020204030203" pitchFamily="34" charset="0"/>
              <a:ea typeface="Lato" panose="020F0502020204030203" pitchFamily="34" charset="0"/>
              <a:cs typeface="Lato" panose="020F0502020204030203" pitchFamily="34" charset="0"/>
            </a:endParaRPr>
          </a:p>
          <a:p>
            <a:pPr fontAlgn="t"/>
            <a:r>
              <a:rPr lang="en-US" sz="1600" b="0" i="0" u="none" strike="noStrike" kern="1200" dirty="0">
                <a:solidFill>
                  <a:srgbClr val="000000"/>
                </a:solidFill>
                <a:effectLst/>
                <a:latin typeface="Lato" panose="020F0502020204030203" pitchFamily="34" charset="0"/>
                <a:ea typeface="Lato" panose="020F0502020204030203" pitchFamily="34" charset="0"/>
                <a:cs typeface="Lato" panose="020F0502020204030203" pitchFamily="34" charset="0"/>
              </a:rPr>
              <a:t>Predictive Analysis			38 </a:t>
            </a:r>
            <a:endParaRPr lang="en-US" sz="16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rtl="0" eaLnBrk="1" fontAlgn="t" latinLnBrk="0" hangingPunct="1">
              <a:spcBef>
                <a:spcPts val="0"/>
              </a:spcBef>
              <a:spcAft>
                <a:spcPts val="0"/>
              </a:spcAft>
            </a:pPr>
            <a:endParaRPr lang="en-US" sz="1800" b="0" i="0" u="none" strike="noStrike" dirty="0">
              <a:effectLst/>
              <a:latin typeface="Arial" panose="020B0604020202020204" pitchFamily="34" charset="0"/>
            </a:endParaRPr>
          </a:p>
          <a:p>
            <a:endParaRPr lang="en-US" dirty="0"/>
          </a:p>
        </p:txBody>
      </p:sp>
      <p:cxnSp>
        <p:nvCxnSpPr>
          <p:cNvPr id="8" name="Straight Connector 7">
            <a:extLst>
              <a:ext uri="{FF2B5EF4-FFF2-40B4-BE49-F238E27FC236}">
                <a16:creationId xmlns:a16="http://schemas.microsoft.com/office/drawing/2014/main" id="{2722F750-A1F1-386A-400C-025603F5EE03}"/>
              </a:ext>
            </a:extLst>
          </p:cNvPr>
          <p:cNvCxnSpPr>
            <a:cxnSpLocks/>
          </p:cNvCxnSpPr>
          <p:nvPr/>
        </p:nvCxnSpPr>
        <p:spPr>
          <a:xfrm>
            <a:off x="2325979" y="2125776"/>
            <a:ext cx="39298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D988CE6-9545-1BB1-F34F-1E0B323EB67D}"/>
              </a:ext>
            </a:extLst>
          </p:cNvPr>
          <p:cNvCxnSpPr>
            <a:cxnSpLocks/>
          </p:cNvCxnSpPr>
          <p:nvPr/>
        </p:nvCxnSpPr>
        <p:spPr>
          <a:xfrm>
            <a:off x="2325979" y="2659176"/>
            <a:ext cx="39298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F33292-6194-A46D-FC6F-E8C796A43C53}"/>
              </a:ext>
            </a:extLst>
          </p:cNvPr>
          <p:cNvCxnSpPr>
            <a:cxnSpLocks/>
          </p:cNvCxnSpPr>
          <p:nvPr/>
        </p:nvCxnSpPr>
        <p:spPr>
          <a:xfrm>
            <a:off x="2325979" y="3105981"/>
            <a:ext cx="39298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3A44391-BC3A-3389-9740-A2C898337109}"/>
              </a:ext>
            </a:extLst>
          </p:cNvPr>
          <p:cNvCxnSpPr>
            <a:cxnSpLocks/>
          </p:cNvCxnSpPr>
          <p:nvPr/>
        </p:nvCxnSpPr>
        <p:spPr>
          <a:xfrm>
            <a:off x="2325979" y="3596662"/>
            <a:ext cx="39298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58671D4-B18C-2D11-6BFB-265DA33FD184}"/>
              </a:ext>
            </a:extLst>
          </p:cNvPr>
          <p:cNvCxnSpPr>
            <a:cxnSpLocks/>
          </p:cNvCxnSpPr>
          <p:nvPr/>
        </p:nvCxnSpPr>
        <p:spPr>
          <a:xfrm>
            <a:off x="2325979" y="4089651"/>
            <a:ext cx="39298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B75384-552F-3180-969F-362DF5C51DA0}"/>
              </a:ext>
            </a:extLst>
          </p:cNvPr>
          <p:cNvCxnSpPr>
            <a:cxnSpLocks/>
          </p:cNvCxnSpPr>
          <p:nvPr/>
        </p:nvCxnSpPr>
        <p:spPr>
          <a:xfrm>
            <a:off x="2325979" y="4579181"/>
            <a:ext cx="39298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74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2DB124-F994-E4C9-30D7-892A8912B876}"/>
              </a:ext>
            </a:extLst>
          </p:cNvPr>
          <p:cNvSpPr/>
          <p:nvPr/>
        </p:nvSpPr>
        <p:spPr>
          <a:xfrm>
            <a:off x="10889"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hart, scatter chart&#10;&#10;Description automatically generated">
            <a:extLst>
              <a:ext uri="{FF2B5EF4-FFF2-40B4-BE49-F238E27FC236}">
                <a16:creationId xmlns:a16="http://schemas.microsoft.com/office/drawing/2014/main" id="{F283470B-064A-C44C-67E9-8D2A4742DA6A}"/>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9771" y="992222"/>
            <a:ext cx="7970554" cy="2037199"/>
          </a:xfrm>
          <a:prstGeom prst="rect">
            <a:avLst/>
          </a:prstGeom>
        </p:spPr>
      </p:pic>
      <p:sp>
        <p:nvSpPr>
          <p:cNvPr id="3" name="TextBox 2">
            <a:extLst>
              <a:ext uri="{FF2B5EF4-FFF2-40B4-BE49-F238E27FC236}">
                <a16:creationId xmlns:a16="http://schemas.microsoft.com/office/drawing/2014/main" id="{5CB6F79E-0928-4A71-C382-5C36B005BB3E}"/>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PAYLOAD VS LAUNCH SITE</a:t>
            </a:r>
            <a:endParaRPr lang="en-US" sz="2800" dirty="0">
              <a:effectLst/>
              <a:latin typeface="SpaceX"/>
            </a:endParaRPr>
          </a:p>
        </p:txBody>
      </p:sp>
      <p:sp>
        <p:nvSpPr>
          <p:cNvPr id="5" name="Oval 4">
            <a:extLst>
              <a:ext uri="{FF2B5EF4-FFF2-40B4-BE49-F238E27FC236}">
                <a16:creationId xmlns:a16="http://schemas.microsoft.com/office/drawing/2014/main" id="{6D5E2979-B237-144E-D0F5-A620668C55C4}"/>
              </a:ext>
            </a:extLst>
          </p:cNvPr>
          <p:cNvSpPr/>
          <p:nvPr/>
        </p:nvSpPr>
        <p:spPr>
          <a:xfrm>
            <a:off x="8726031" y="503610"/>
            <a:ext cx="3100263" cy="5405936"/>
          </a:xfrm>
          <a:prstGeom prst="ellipse">
            <a:avLst/>
          </a:prstGeom>
          <a:blipFill dpi="0" rotWithShape="1">
            <a:blip r:embed="rId5"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0AB6EA3-B47D-F411-8AD4-6CD948CFC4E6}"/>
              </a:ext>
            </a:extLst>
          </p:cNvPr>
          <p:cNvSpPr txBox="1"/>
          <p:nvPr/>
        </p:nvSpPr>
        <p:spPr>
          <a:xfrm>
            <a:off x="3401715" y="4682247"/>
            <a:ext cx="2381823" cy="1054135"/>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Launches from the KSC LC 39A site with payloads less than 5,500 kg have achieved a 100% success rate</a:t>
            </a:r>
          </a:p>
        </p:txBody>
      </p:sp>
      <p:sp>
        <p:nvSpPr>
          <p:cNvPr id="14" name="TextBox 13">
            <a:extLst>
              <a:ext uri="{FF2B5EF4-FFF2-40B4-BE49-F238E27FC236}">
                <a16:creationId xmlns:a16="http://schemas.microsoft.com/office/drawing/2014/main" id="{4FEE353C-620A-21DA-DE58-B2FAB1DAB875}"/>
              </a:ext>
            </a:extLst>
          </p:cNvPr>
          <p:cNvSpPr txBox="1"/>
          <p:nvPr/>
        </p:nvSpPr>
        <p:spPr>
          <a:xfrm>
            <a:off x="6120064" y="4132419"/>
            <a:ext cx="2263651" cy="1054135"/>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To date, the VAFB SKC 4E launch site has not conducted a launch with a payload exceeding approximately 10,000 kg</a:t>
            </a:r>
            <a:endParaRPr lang="en-US" sz="1400" dirty="0">
              <a:latin typeface="Lato" panose="020F0502020204030203" pitchFamily="34" charset="0"/>
              <a:ea typeface="Lato" panose="020F0502020204030203" pitchFamily="34" charset="0"/>
              <a:cs typeface="Lato" panose="020F0502020204030203" pitchFamily="34" charset="0"/>
            </a:endParaRPr>
          </a:p>
        </p:txBody>
      </p:sp>
      <p:cxnSp>
        <p:nvCxnSpPr>
          <p:cNvPr id="17" name="Straight Connector 16">
            <a:extLst>
              <a:ext uri="{FF2B5EF4-FFF2-40B4-BE49-F238E27FC236}">
                <a16:creationId xmlns:a16="http://schemas.microsoft.com/office/drawing/2014/main" id="{D7F30AE5-800F-E6D1-9A50-FBBE97F831CC}"/>
              </a:ext>
            </a:extLst>
          </p:cNvPr>
          <p:cNvCxnSpPr>
            <a:cxnSpLocks/>
          </p:cNvCxnSpPr>
          <p:nvPr/>
        </p:nvCxnSpPr>
        <p:spPr>
          <a:xfrm>
            <a:off x="635078" y="4010473"/>
            <a:ext cx="0"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841242-34A2-ABE7-A150-9646758D7478}"/>
              </a:ext>
            </a:extLst>
          </p:cNvPr>
          <p:cNvCxnSpPr>
            <a:cxnSpLocks/>
          </p:cNvCxnSpPr>
          <p:nvPr/>
        </p:nvCxnSpPr>
        <p:spPr>
          <a:xfrm flipH="1">
            <a:off x="3043858" y="4010473"/>
            <a:ext cx="7849"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5752A04-62AC-8B53-B896-66D52D418B48}"/>
              </a:ext>
            </a:extLst>
          </p:cNvPr>
          <p:cNvCxnSpPr>
            <a:cxnSpLocks/>
          </p:cNvCxnSpPr>
          <p:nvPr/>
        </p:nvCxnSpPr>
        <p:spPr>
          <a:xfrm>
            <a:off x="635078" y="4010473"/>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2DA3C58-752D-900F-4383-138CD5F4B5B4}"/>
              </a:ext>
            </a:extLst>
          </p:cNvPr>
          <p:cNvCxnSpPr>
            <a:cxnSpLocks/>
          </p:cNvCxnSpPr>
          <p:nvPr/>
        </p:nvCxnSpPr>
        <p:spPr>
          <a:xfrm>
            <a:off x="635078" y="5197017"/>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DA221BD-23C8-4182-A09D-C3AB169DCD17}"/>
              </a:ext>
            </a:extLst>
          </p:cNvPr>
          <p:cNvCxnSpPr/>
          <p:nvPr/>
        </p:nvCxnSpPr>
        <p:spPr>
          <a:xfrm>
            <a:off x="3366910" y="3402835"/>
            <a:ext cx="0" cy="23747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EFB83DF-C814-855D-C05C-9C14C65B36CD}"/>
              </a:ext>
            </a:extLst>
          </p:cNvPr>
          <p:cNvCxnSpPr/>
          <p:nvPr/>
        </p:nvCxnSpPr>
        <p:spPr>
          <a:xfrm>
            <a:off x="5783539" y="3402835"/>
            <a:ext cx="0" cy="23747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F7E063-91DA-BA2F-0AC9-5A51A34B49B2}"/>
              </a:ext>
            </a:extLst>
          </p:cNvPr>
          <p:cNvCxnSpPr>
            <a:cxnSpLocks/>
          </p:cNvCxnSpPr>
          <p:nvPr/>
        </p:nvCxnSpPr>
        <p:spPr>
          <a:xfrm>
            <a:off x="3366910" y="3402835"/>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9318FE5-87EB-6F92-4D5B-249A52E3FDE1}"/>
              </a:ext>
            </a:extLst>
          </p:cNvPr>
          <p:cNvCxnSpPr>
            <a:cxnSpLocks/>
          </p:cNvCxnSpPr>
          <p:nvPr/>
        </p:nvCxnSpPr>
        <p:spPr>
          <a:xfrm>
            <a:off x="3366910" y="4589379"/>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EF2BE2F-C0C5-9E47-8C24-23693F8E8180}"/>
              </a:ext>
            </a:extLst>
          </p:cNvPr>
          <p:cNvCxnSpPr>
            <a:cxnSpLocks/>
          </p:cNvCxnSpPr>
          <p:nvPr/>
        </p:nvCxnSpPr>
        <p:spPr>
          <a:xfrm>
            <a:off x="3359061" y="5765039"/>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8A38173-A586-8291-561B-02A8FD69C74E}"/>
              </a:ext>
            </a:extLst>
          </p:cNvPr>
          <p:cNvSpPr txBox="1"/>
          <p:nvPr/>
        </p:nvSpPr>
        <p:spPr>
          <a:xfrm>
            <a:off x="635077" y="3994393"/>
            <a:ext cx="2408780" cy="1554272"/>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In general, there is a positive correlation between the mass of a payload (measured in kilograms) and the likelihood of a successful launch</a:t>
            </a:r>
          </a:p>
          <a:p>
            <a:endParaRPr lang="en-US" dirty="0"/>
          </a:p>
        </p:txBody>
      </p:sp>
      <p:sp>
        <p:nvSpPr>
          <p:cNvPr id="28" name="TextBox 27">
            <a:extLst>
              <a:ext uri="{FF2B5EF4-FFF2-40B4-BE49-F238E27FC236}">
                <a16:creationId xmlns:a16="http://schemas.microsoft.com/office/drawing/2014/main" id="{B8A5E616-86B7-F00D-763E-B947C11C5CFB}"/>
              </a:ext>
            </a:extLst>
          </p:cNvPr>
          <p:cNvSpPr txBox="1"/>
          <p:nvPr/>
        </p:nvSpPr>
        <p:spPr>
          <a:xfrm>
            <a:off x="3409563" y="3522538"/>
            <a:ext cx="2381825" cy="1361911"/>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The majority of launches that carried payloads weighing more than 7,000 kg experienced successful outcomes</a:t>
            </a:r>
          </a:p>
          <a:p>
            <a:endParaRPr lang="en-US" dirty="0"/>
          </a:p>
        </p:txBody>
      </p:sp>
      <p:cxnSp>
        <p:nvCxnSpPr>
          <p:cNvPr id="29" name="Straight Connector 28">
            <a:extLst>
              <a:ext uri="{FF2B5EF4-FFF2-40B4-BE49-F238E27FC236}">
                <a16:creationId xmlns:a16="http://schemas.microsoft.com/office/drawing/2014/main" id="{68B1B92E-1823-36CB-2B3F-78DCD54A38AB}"/>
              </a:ext>
            </a:extLst>
          </p:cNvPr>
          <p:cNvCxnSpPr>
            <a:cxnSpLocks/>
          </p:cNvCxnSpPr>
          <p:nvPr/>
        </p:nvCxnSpPr>
        <p:spPr>
          <a:xfrm>
            <a:off x="6035668" y="3988234"/>
            <a:ext cx="0" cy="12861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39C17D6-E7D0-E4C3-74C4-05155362097D}"/>
              </a:ext>
            </a:extLst>
          </p:cNvPr>
          <p:cNvCxnSpPr>
            <a:cxnSpLocks/>
          </p:cNvCxnSpPr>
          <p:nvPr/>
        </p:nvCxnSpPr>
        <p:spPr>
          <a:xfrm>
            <a:off x="8452297" y="3977348"/>
            <a:ext cx="0" cy="129703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FD69EC-E961-F48A-DF5F-3EC541CD1544}"/>
              </a:ext>
            </a:extLst>
          </p:cNvPr>
          <p:cNvCxnSpPr>
            <a:cxnSpLocks/>
          </p:cNvCxnSpPr>
          <p:nvPr/>
        </p:nvCxnSpPr>
        <p:spPr>
          <a:xfrm>
            <a:off x="6027819" y="5261865"/>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32E3550-31B1-D947-1357-EB9F71E2CC42}"/>
              </a:ext>
            </a:extLst>
          </p:cNvPr>
          <p:cNvCxnSpPr>
            <a:cxnSpLocks/>
          </p:cNvCxnSpPr>
          <p:nvPr/>
        </p:nvCxnSpPr>
        <p:spPr>
          <a:xfrm>
            <a:off x="6046552" y="3988235"/>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582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0B1E3F-E715-927E-C863-5D028E62EA36}"/>
              </a:ext>
            </a:extLst>
          </p:cNvPr>
          <p:cNvSpPr/>
          <p:nvPr/>
        </p:nvSpPr>
        <p:spPr>
          <a:xfrm>
            <a:off x="-32914"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hart, histogram&#10;&#10;Description automatically generated">
            <a:extLst>
              <a:ext uri="{FF2B5EF4-FFF2-40B4-BE49-F238E27FC236}">
                <a16:creationId xmlns:a16="http://schemas.microsoft.com/office/drawing/2014/main" id="{74085138-377B-C753-1677-5AC3E1BC7045}"/>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17875" y="978321"/>
            <a:ext cx="5354033" cy="2891921"/>
          </a:xfrm>
          <a:prstGeom prst="rect">
            <a:avLst/>
          </a:prstGeom>
        </p:spPr>
      </p:pic>
      <p:sp>
        <p:nvSpPr>
          <p:cNvPr id="3" name="TextBox 2">
            <a:extLst>
              <a:ext uri="{FF2B5EF4-FFF2-40B4-BE49-F238E27FC236}">
                <a16:creationId xmlns:a16="http://schemas.microsoft.com/office/drawing/2014/main" id="{96360DF8-C575-D2BD-7A26-08D7F57FA6E2}"/>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SUCCESS RATE VS ORBIT</a:t>
            </a:r>
            <a:endParaRPr lang="en-US" sz="2800" dirty="0">
              <a:effectLst/>
              <a:latin typeface="SpaceX"/>
            </a:endParaRPr>
          </a:p>
        </p:txBody>
      </p:sp>
      <p:sp>
        <p:nvSpPr>
          <p:cNvPr id="5" name="Oval 4">
            <a:extLst>
              <a:ext uri="{FF2B5EF4-FFF2-40B4-BE49-F238E27FC236}">
                <a16:creationId xmlns:a16="http://schemas.microsoft.com/office/drawing/2014/main" id="{1633E9C5-5998-6A80-E9F7-D423D3F586EA}"/>
              </a:ext>
            </a:extLst>
          </p:cNvPr>
          <p:cNvSpPr/>
          <p:nvPr/>
        </p:nvSpPr>
        <p:spPr>
          <a:xfrm>
            <a:off x="8726031" y="503610"/>
            <a:ext cx="3100263" cy="5405936"/>
          </a:xfrm>
          <a:prstGeom prst="ellipse">
            <a:avLst/>
          </a:prstGeom>
          <a:blipFill dpi="0" rotWithShape="1">
            <a:blip r:embed="rId4">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FBF67C0-084F-0F19-09B2-8DC9A60582CE}"/>
              </a:ext>
            </a:extLst>
          </p:cNvPr>
          <p:cNvCxnSpPr>
            <a:cxnSpLocks/>
          </p:cNvCxnSpPr>
          <p:nvPr/>
        </p:nvCxnSpPr>
        <p:spPr>
          <a:xfrm>
            <a:off x="711010" y="3995157"/>
            <a:ext cx="0"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DC5E8AE-9ADE-E48B-9168-9349E51F7150}"/>
              </a:ext>
            </a:extLst>
          </p:cNvPr>
          <p:cNvCxnSpPr>
            <a:cxnSpLocks/>
          </p:cNvCxnSpPr>
          <p:nvPr/>
        </p:nvCxnSpPr>
        <p:spPr>
          <a:xfrm flipH="1">
            <a:off x="3109863" y="3985353"/>
            <a:ext cx="7849"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19803C2-483E-E60E-038A-8A974533FD08}"/>
              </a:ext>
            </a:extLst>
          </p:cNvPr>
          <p:cNvCxnSpPr>
            <a:cxnSpLocks/>
          </p:cNvCxnSpPr>
          <p:nvPr/>
        </p:nvCxnSpPr>
        <p:spPr>
          <a:xfrm>
            <a:off x="711010" y="3995157"/>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5F22EB-A07C-4778-1BA1-E438DD96BE30}"/>
              </a:ext>
            </a:extLst>
          </p:cNvPr>
          <p:cNvCxnSpPr>
            <a:cxnSpLocks/>
          </p:cNvCxnSpPr>
          <p:nvPr/>
        </p:nvCxnSpPr>
        <p:spPr>
          <a:xfrm>
            <a:off x="711010" y="5181701"/>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E0BDB1-5576-1364-86A2-277837875BE8}"/>
              </a:ext>
            </a:extLst>
          </p:cNvPr>
          <p:cNvSpPr txBox="1"/>
          <p:nvPr/>
        </p:nvSpPr>
        <p:spPr>
          <a:xfrm>
            <a:off x="743924" y="4031271"/>
            <a:ext cx="2408780" cy="754053"/>
          </a:xfrm>
          <a:prstGeom prst="rect">
            <a:avLst/>
          </a:prstGeom>
          <a:noFill/>
        </p:spPr>
        <p:txBody>
          <a:bodyPr wrap="square" rtlCol="0">
            <a:spAutoFit/>
          </a:bodyPr>
          <a:lstStyle/>
          <a:p>
            <a:pPr algn="ctr">
              <a:lnSpc>
                <a:spcPts val="1540"/>
              </a:lnSpc>
            </a:pPr>
            <a:r>
              <a:rPr lang="en-US" sz="1400" dirty="0">
                <a:latin typeface="Lato" panose="020F0502020204030203" pitchFamily="34" charset="0"/>
                <a:ea typeface="Lato" panose="020F0502020204030203" pitchFamily="34" charset="0"/>
                <a:cs typeface="Lato" panose="020F0502020204030203" pitchFamily="34" charset="0"/>
              </a:rPr>
              <a:t>100% success rate:</a:t>
            </a:r>
          </a:p>
          <a:p>
            <a:pPr>
              <a:lnSpc>
                <a:spcPts val="1540"/>
              </a:lnSpc>
            </a:pP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cxnSp>
        <p:nvCxnSpPr>
          <p:cNvPr id="19" name="Straight Connector 18">
            <a:extLst>
              <a:ext uri="{FF2B5EF4-FFF2-40B4-BE49-F238E27FC236}">
                <a16:creationId xmlns:a16="http://schemas.microsoft.com/office/drawing/2014/main" id="{F0334659-E4F3-9160-9756-519A8CDD4EEB}"/>
              </a:ext>
            </a:extLst>
          </p:cNvPr>
          <p:cNvCxnSpPr>
            <a:cxnSpLocks/>
          </p:cNvCxnSpPr>
          <p:nvPr/>
        </p:nvCxnSpPr>
        <p:spPr>
          <a:xfrm>
            <a:off x="3413482" y="3976631"/>
            <a:ext cx="0" cy="13203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FD7BDE-BB66-DFBA-A8FE-6A2BFC4D1223}"/>
              </a:ext>
            </a:extLst>
          </p:cNvPr>
          <p:cNvCxnSpPr>
            <a:cxnSpLocks/>
          </p:cNvCxnSpPr>
          <p:nvPr/>
        </p:nvCxnSpPr>
        <p:spPr>
          <a:xfrm>
            <a:off x="5830111" y="3976631"/>
            <a:ext cx="0" cy="132035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BCE0B75-58AB-A579-1EA6-6C23DA9809E7}"/>
              </a:ext>
            </a:extLst>
          </p:cNvPr>
          <p:cNvCxnSpPr>
            <a:cxnSpLocks/>
          </p:cNvCxnSpPr>
          <p:nvPr/>
        </p:nvCxnSpPr>
        <p:spPr>
          <a:xfrm>
            <a:off x="3413482" y="3976631"/>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36ED2A-ED66-B990-0D20-FBA97EBC1839}"/>
              </a:ext>
            </a:extLst>
          </p:cNvPr>
          <p:cNvCxnSpPr>
            <a:cxnSpLocks/>
          </p:cNvCxnSpPr>
          <p:nvPr/>
        </p:nvCxnSpPr>
        <p:spPr>
          <a:xfrm>
            <a:off x="3413482" y="5296987"/>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CF280AD-74C9-D7D5-CA93-23F680A7B2DC}"/>
              </a:ext>
            </a:extLst>
          </p:cNvPr>
          <p:cNvSpPr txBox="1"/>
          <p:nvPr/>
        </p:nvSpPr>
        <p:spPr>
          <a:xfrm>
            <a:off x="3425187" y="3982806"/>
            <a:ext cx="2408780" cy="754053"/>
          </a:xfrm>
          <a:prstGeom prst="rect">
            <a:avLst/>
          </a:prstGeom>
          <a:noFill/>
        </p:spPr>
        <p:txBody>
          <a:bodyPr wrap="square" rtlCol="0">
            <a:spAutoFit/>
          </a:bodyPr>
          <a:lstStyle/>
          <a:p>
            <a:pPr algn="ctr">
              <a:lnSpc>
                <a:spcPts val="1540"/>
              </a:lnSpc>
            </a:pPr>
            <a:r>
              <a:rPr lang="en-US" sz="1400" dirty="0">
                <a:latin typeface="Lato" panose="020F0502020204030203" pitchFamily="34" charset="0"/>
                <a:ea typeface="Lato" panose="020F0502020204030203" pitchFamily="34" charset="0"/>
                <a:cs typeface="Lato" panose="020F0502020204030203" pitchFamily="34" charset="0"/>
              </a:rPr>
              <a:t>50% - 80% success rate:</a:t>
            </a:r>
          </a:p>
          <a:p>
            <a:pPr algn="ctr">
              <a:lnSpc>
                <a:spcPts val="1540"/>
              </a:lnSpc>
            </a:pPr>
            <a:endParaRPr lang="en-US" sz="1400" dirty="0">
              <a:latin typeface="Lato" panose="020F0502020204030203" pitchFamily="34" charset="0"/>
              <a:ea typeface="Lato" panose="020F0502020204030203" pitchFamily="34" charset="0"/>
              <a:cs typeface="Lato" panose="020F0502020204030203" pitchFamily="34" charset="0"/>
            </a:endParaRPr>
          </a:p>
          <a:p>
            <a:pPr algn="ctr"/>
            <a:endParaRPr lang="en-US" dirty="0"/>
          </a:p>
        </p:txBody>
      </p:sp>
      <p:cxnSp>
        <p:nvCxnSpPr>
          <p:cNvPr id="24" name="Straight Connector 23">
            <a:extLst>
              <a:ext uri="{FF2B5EF4-FFF2-40B4-BE49-F238E27FC236}">
                <a16:creationId xmlns:a16="http://schemas.microsoft.com/office/drawing/2014/main" id="{7FF6F1FE-7EE6-C8C3-85A0-21ABBB0D8D64}"/>
              </a:ext>
            </a:extLst>
          </p:cNvPr>
          <p:cNvCxnSpPr>
            <a:cxnSpLocks/>
          </p:cNvCxnSpPr>
          <p:nvPr/>
        </p:nvCxnSpPr>
        <p:spPr>
          <a:xfrm>
            <a:off x="6103761" y="3966426"/>
            <a:ext cx="0"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3BCB96B-E9A6-C810-C379-F4D5E3A37865}"/>
              </a:ext>
            </a:extLst>
          </p:cNvPr>
          <p:cNvCxnSpPr>
            <a:cxnSpLocks/>
          </p:cNvCxnSpPr>
          <p:nvPr/>
        </p:nvCxnSpPr>
        <p:spPr>
          <a:xfrm flipH="1">
            <a:off x="8512541" y="3966426"/>
            <a:ext cx="7849"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6226EA-B929-A791-87A1-4E1DB9269BFA}"/>
              </a:ext>
            </a:extLst>
          </p:cNvPr>
          <p:cNvCxnSpPr>
            <a:cxnSpLocks/>
          </p:cNvCxnSpPr>
          <p:nvPr/>
        </p:nvCxnSpPr>
        <p:spPr>
          <a:xfrm>
            <a:off x="6103761" y="3966426"/>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A7249FE-E615-0836-689E-8A7536200652}"/>
              </a:ext>
            </a:extLst>
          </p:cNvPr>
          <p:cNvCxnSpPr>
            <a:cxnSpLocks/>
          </p:cNvCxnSpPr>
          <p:nvPr/>
        </p:nvCxnSpPr>
        <p:spPr>
          <a:xfrm>
            <a:off x="6103761" y="5152970"/>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BCDDE65-EEFD-7B1E-43F0-DB9F6E8027BF}"/>
              </a:ext>
            </a:extLst>
          </p:cNvPr>
          <p:cNvSpPr txBox="1"/>
          <p:nvPr/>
        </p:nvSpPr>
        <p:spPr>
          <a:xfrm>
            <a:off x="6103760" y="3950346"/>
            <a:ext cx="2408780" cy="754053"/>
          </a:xfrm>
          <a:prstGeom prst="rect">
            <a:avLst/>
          </a:prstGeom>
          <a:noFill/>
        </p:spPr>
        <p:txBody>
          <a:bodyPr wrap="square" rtlCol="0">
            <a:spAutoFit/>
          </a:bodyPr>
          <a:lstStyle/>
          <a:p>
            <a:pPr algn="ctr">
              <a:lnSpc>
                <a:spcPts val="1540"/>
              </a:lnSpc>
            </a:pPr>
            <a:r>
              <a:rPr lang="en-US" sz="1400" dirty="0">
                <a:latin typeface="Lato" panose="020F0502020204030203" pitchFamily="34" charset="0"/>
                <a:ea typeface="Lato" panose="020F0502020204030203" pitchFamily="34" charset="0"/>
                <a:cs typeface="Lato" panose="020F0502020204030203" pitchFamily="34" charset="0"/>
              </a:rPr>
              <a:t>0% success rate:</a:t>
            </a:r>
          </a:p>
          <a:p>
            <a:pPr>
              <a:lnSpc>
                <a:spcPts val="1540"/>
              </a:lnSpc>
            </a:pP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cxnSp>
        <p:nvCxnSpPr>
          <p:cNvPr id="29" name="Straight Connector 28">
            <a:extLst>
              <a:ext uri="{FF2B5EF4-FFF2-40B4-BE49-F238E27FC236}">
                <a16:creationId xmlns:a16="http://schemas.microsoft.com/office/drawing/2014/main" id="{741341B9-9C18-BD16-1596-0B766CBF69DC}"/>
              </a:ext>
            </a:extLst>
          </p:cNvPr>
          <p:cNvCxnSpPr>
            <a:cxnSpLocks/>
          </p:cNvCxnSpPr>
          <p:nvPr/>
        </p:nvCxnSpPr>
        <p:spPr>
          <a:xfrm>
            <a:off x="6100046" y="4290609"/>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6C21436-BCA5-AC35-8555-017330E3E24F}"/>
              </a:ext>
            </a:extLst>
          </p:cNvPr>
          <p:cNvCxnSpPr>
            <a:cxnSpLocks/>
          </p:cNvCxnSpPr>
          <p:nvPr/>
        </p:nvCxnSpPr>
        <p:spPr>
          <a:xfrm>
            <a:off x="3421263" y="4310542"/>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53500BE-4DE0-50C1-B0ED-3234936EB9D9}"/>
              </a:ext>
            </a:extLst>
          </p:cNvPr>
          <p:cNvCxnSpPr>
            <a:cxnSpLocks/>
          </p:cNvCxnSpPr>
          <p:nvPr/>
        </p:nvCxnSpPr>
        <p:spPr>
          <a:xfrm>
            <a:off x="697023" y="4327372"/>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C05DDC3-D73A-768E-ADE2-E687273F7433}"/>
              </a:ext>
            </a:extLst>
          </p:cNvPr>
          <p:cNvSpPr txBox="1"/>
          <p:nvPr/>
        </p:nvSpPr>
        <p:spPr>
          <a:xfrm>
            <a:off x="6095913" y="4327372"/>
            <a:ext cx="2416628"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SO</a:t>
            </a:r>
          </a:p>
        </p:txBody>
      </p:sp>
      <p:sp>
        <p:nvSpPr>
          <p:cNvPr id="39" name="TextBox 38">
            <a:extLst>
              <a:ext uri="{FF2B5EF4-FFF2-40B4-BE49-F238E27FC236}">
                <a16:creationId xmlns:a16="http://schemas.microsoft.com/office/drawing/2014/main" id="{E08761A0-1930-A71C-3DAF-F5D18AFF8074}"/>
              </a:ext>
            </a:extLst>
          </p:cNvPr>
          <p:cNvSpPr txBox="1"/>
          <p:nvPr/>
        </p:nvSpPr>
        <p:spPr>
          <a:xfrm>
            <a:off x="3376693" y="4290609"/>
            <a:ext cx="2389226" cy="1055161"/>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GTO</a:t>
            </a:r>
          </a:p>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ISS</a:t>
            </a:r>
          </a:p>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LEO</a:t>
            </a:r>
          </a:p>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MEO</a:t>
            </a:r>
          </a:p>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PO</a:t>
            </a:r>
          </a:p>
        </p:txBody>
      </p:sp>
      <p:sp>
        <p:nvSpPr>
          <p:cNvPr id="43" name="TextBox 42">
            <a:extLst>
              <a:ext uri="{FF2B5EF4-FFF2-40B4-BE49-F238E27FC236}">
                <a16:creationId xmlns:a16="http://schemas.microsoft.com/office/drawing/2014/main" id="{61D14895-218C-4630-45DC-0109A7CE4299}"/>
              </a:ext>
            </a:extLst>
          </p:cNvPr>
          <p:cNvSpPr txBox="1"/>
          <p:nvPr/>
        </p:nvSpPr>
        <p:spPr>
          <a:xfrm>
            <a:off x="707086" y="4327372"/>
            <a:ext cx="2373604" cy="1138773"/>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ES-L1</a:t>
            </a:r>
          </a:p>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GEO</a:t>
            </a:r>
          </a:p>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HEO</a:t>
            </a:r>
          </a:p>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SSO</a:t>
            </a:r>
          </a:p>
          <a:p>
            <a:pPr algn="ctr"/>
            <a:endParaRPr lang="en-US" dirty="0"/>
          </a:p>
        </p:txBody>
      </p:sp>
    </p:spTree>
    <p:extLst>
      <p:ext uri="{BB962C8B-B14F-4D97-AF65-F5344CB8AC3E}">
        <p14:creationId xmlns:p14="http://schemas.microsoft.com/office/powerpoint/2010/main" val="1348613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A49D1E-17A2-D9E9-03CA-516208AF06B7}"/>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hart, scatter chart&#10;&#10;Description automatically generated">
            <a:extLst>
              <a:ext uri="{FF2B5EF4-FFF2-40B4-BE49-F238E27FC236}">
                <a16:creationId xmlns:a16="http://schemas.microsoft.com/office/drawing/2014/main" id="{59D24CE2-CF6E-41DF-C04F-3A6033C1BD89}"/>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10759" y="1056646"/>
            <a:ext cx="7736944" cy="1834494"/>
          </a:xfrm>
          <a:prstGeom prst="rect">
            <a:avLst/>
          </a:prstGeom>
        </p:spPr>
      </p:pic>
      <p:sp>
        <p:nvSpPr>
          <p:cNvPr id="3" name="TextBox 2">
            <a:extLst>
              <a:ext uri="{FF2B5EF4-FFF2-40B4-BE49-F238E27FC236}">
                <a16:creationId xmlns:a16="http://schemas.microsoft.com/office/drawing/2014/main" id="{A58E3396-9DB4-5F76-939D-9132E8DDD82D}"/>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FLIGHT NUMBER VS ORBIT</a:t>
            </a:r>
            <a:endParaRPr lang="en-US" sz="2800" dirty="0">
              <a:effectLst/>
              <a:latin typeface="SpaceX"/>
            </a:endParaRPr>
          </a:p>
        </p:txBody>
      </p:sp>
      <p:sp>
        <p:nvSpPr>
          <p:cNvPr id="5" name="Oval 4">
            <a:extLst>
              <a:ext uri="{FF2B5EF4-FFF2-40B4-BE49-F238E27FC236}">
                <a16:creationId xmlns:a16="http://schemas.microsoft.com/office/drawing/2014/main" id="{B91AAD0C-3992-C0FE-1D99-78087818AC5D}"/>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8F9B866E-D5C0-7C4C-722C-F2AC4CD24CB1}"/>
              </a:ext>
            </a:extLst>
          </p:cNvPr>
          <p:cNvCxnSpPr>
            <a:cxnSpLocks/>
          </p:cNvCxnSpPr>
          <p:nvPr/>
        </p:nvCxnSpPr>
        <p:spPr>
          <a:xfrm>
            <a:off x="1036522" y="3542910"/>
            <a:ext cx="0"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EAEF1C8-4284-7290-62CB-96913467656C}"/>
              </a:ext>
            </a:extLst>
          </p:cNvPr>
          <p:cNvCxnSpPr>
            <a:cxnSpLocks/>
          </p:cNvCxnSpPr>
          <p:nvPr/>
        </p:nvCxnSpPr>
        <p:spPr>
          <a:xfrm flipH="1">
            <a:off x="3445302" y="3542910"/>
            <a:ext cx="7849"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90D066C-F1DC-1F8A-505E-33A4E6A51806}"/>
              </a:ext>
            </a:extLst>
          </p:cNvPr>
          <p:cNvCxnSpPr>
            <a:cxnSpLocks/>
          </p:cNvCxnSpPr>
          <p:nvPr/>
        </p:nvCxnSpPr>
        <p:spPr>
          <a:xfrm>
            <a:off x="1036522" y="3542910"/>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A6A25FE-3C6E-5577-437A-CFD09FDBB5E2}"/>
              </a:ext>
            </a:extLst>
          </p:cNvPr>
          <p:cNvCxnSpPr>
            <a:cxnSpLocks/>
          </p:cNvCxnSpPr>
          <p:nvPr/>
        </p:nvCxnSpPr>
        <p:spPr>
          <a:xfrm>
            <a:off x="1036522" y="4729454"/>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7E2779-689E-0B12-158A-F34A3292237B}"/>
              </a:ext>
            </a:extLst>
          </p:cNvPr>
          <p:cNvSpPr txBox="1"/>
          <p:nvPr/>
        </p:nvSpPr>
        <p:spPr>
          <a:xfrm>
            <a:off x="1036521" y="3526830"/>
            <a:ext cx="2408780" cy="1331134"/>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Generally, as the number of flights for a given orbit increases, there is a corresponding increase in the success rate of launches</a:t>
            </a: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cxnSp>
        <p:nvCxnSpPr>
          <p:cNvPr id="19" name="Straight Connector 18">
            <a:extLst>
              <a:ext uri="{FF2B5EF4-FFF2-40B4-BE49-F238E27FC236}">
                <a16:creationId xmlns:a16="http://schemas.microsoft.com/office/drawing/2014/main" id="{E190BE68-954E-713B-81F4-0EB9BA89A4B3}"/>
              </a:ext>
            </a:extLst>
          </p:cNvPr>
          <p:cNvCxnSpPr>
            <a:cxnSpLocks/>
          </p:cNvCxnSpPr>
          <p:nvPr/>
        </p:nvCxnSpPr>
        <p:spPr>
          <a:xfrm>
            <a:off x="3445301" y="4739312"/>
            <a:ext cx="0"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754FA1-E260-22EB-EC0B-714708E24C8A}"/>
              </a:ext>
            </a:extLst>
          </p:cNvPr>
          <p:cNvCxnSpPr>
            <a:cxnSpLocks/>
          </p:cNvCxnSpPr>
          <p:nvPr/>
        </p:nvCxnSpPr>
        <p:spPr>
          <a:xfrm flipH="1">
            <a:off x="5854081" y="4739312"/>
            <a:ext cx="7849"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DDC8D36-6071-52F6-C914-8BB7066201DA}"/>
              </a:ext>
            </a:extLst>
          </p:cNvPr>
          <p:cNvCxnSpPr>
            <a:cxnSpLocks/>
          </p:cNvCxnSpPr>
          <p:nvPr/>
        </p:nvCxnSpPr>
        <p:spPr>
          <a:xfrm>
            <a:off x="3445301" y="4739312"/>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EFBA94-09EF-E22C-CB3E-E71685EDFC34}"/>
              </a:ext>
            </a:extLst>
          </p:cNvPr>
          <p:cNvCxnSpPr>
            <a:cxnSpLocks/>
          </p:cNvCxnSpPr>
          <p:nvPr/>
        </p:nvCxnSpPr>
        <p:spPr>
          <a:xfrm>
            <a:off x="3445301" y="5925856"/>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870FC16-7CAF-08C3-85E0-39C766946725}"/>
              </a:ext>
            </a:extLst>
          </p:cNvPr>
          <p:cNvSpPr txBox="1"/>
          <p:nvPr/>
        </p:nvSpPr>
        <p:spPr>
          <a:xfrm>
            <a:off x="3445300" y="4918703"/>
            <a:ext cx="2408780" cy="946413"/>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This trend is particularly pronounced for the Low Earth Orbit (LEO)</a:t>
            </a: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cxnSp>
        <p:nvCxnSpPr>
          <p:cNvPr id="24" name="Straight Connector 23">
            <a:extLst>
              <a:ext uri="{FF2B5EF4-FFF2-40B4-BE49-F238E27FC236}">
                <a16:creationId xmlns:a16="http://schemas.microsoft.com/office/drawing/2014/main" id="{DCC9E9C4-751D-57ED-C35E-F3E31F951457}"/>
              </a:ext>
            </a:extLst>
          </p:cNvPr>
          <p:cNvCxnSpPr>
            <a:cxnSpLocks/>
          </p:cNvCxnSpPr>
          <p:nvPr/>
        </p:nvCxnSpPr>
        <p:spPr>
          <a:xfrm>
            <a:off x="5861669" y="3560141"/>
            <a:ext cx="0"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A52680-B32A-0DFC-F2AC-BDD3C08AE797}"/>
              </a:ext>
            </a:extLst>
          </p:cNvPr>
          <p:cNvCxnSpPr>
            <a:cxnSpLocks/>
          </p:cNvCxnSpPr>
          <p:nvPr/>
        </p:nvCxnSpPr>
        <p:spPr>
          <a:xfrm flipH="1">
            <a:off x="8270449" y="3560141"/>
            <a:ext cx="7849" cy="11865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7FD4A1-C3E0-47DF-7F76-B9302DCDD79C}"/>
              </a:ext>
            </a:extLst>
          </p:cNvPr>
          <p:cNvCxnSpPr>
            <a:cxnSpLocks/>
          </p:cNvCxnSpPr>
          <p:nvPr/>
        </p:nvCxnSpPr>
        <p:spPr>
          <a:xfrm>
            <a:off x="5861669" y="3560141"/>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CE9114E-39B6-0F20-3BF4-19B44B820120}"/>
              </a:ext>
            </a:extLst>
          </p:cNvPr>
          <p:cNvCxnSpPr>
            <a:cxnSpLocks/>
          </p:cNvCxnSpPr>
          <p:nvPr/>
        </p:nvCxnSpPr>
        <p:spPr>
          <a:xfrm>
            <a:off x="5861669" y="4746685"/>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FC9DEC0-61DB-29B5-59D5-FBBF53339789}"/>
              </a:ext>
            </a:extLst>
          </p:cNvPr>
          <p:cNvSpPr txBox="1"/>
          <p:nvPr/>
        </p:nvSpPr>
        <p:spPr>
          <a:xfrm>
            <a:off x="5861668" y="3544061"/>
            <a:ext cx="2408780" cy="1554272"/>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However, the Geostationary Transfer Orbit (GTO) does not conform to this pattern, as the success rate is not significantly impacted by the number of flights</a:t>
            </a: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spTree>
    <p:extLst>
      <p:ext uri="{BB962C8B-B14F-4D97-AF65-F5344CB8AC3E}">
        <p14:creationId xmlns:p14="http://schemas.microsoft.com/office/powerpoint/2010/main" val="27111566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040A00-5F9A-BCAD-7402-746F262E7DF0}"/>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hart, scatter chart&#10;&#10;Description automatically generated">
            <a:extLst>
              <a:ext uri="{FF2B5EF4-FFF2-40B4-BE49-F238E27FC236}">
                <a16:creationId xmlns:a16="http://schemas.microsoft.com/office/drawing/2014/main" id="{AA8592A7-B972-87C5-A3B6-C356C0DE169E}"/>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4900" y="1322672"/>
            <a:ext cx="7511023" cy="2106327"/>
          </a:xfrm>
          <a:prstGeom prst="rect">
            <a:avLst/>
          </a:prstGeom>
        </p:spPr>
      </p:pic>
      <p:sp>
        <p:nvSpPr>
          <p:cNvPr id="3" name="TextBox 2">
            <a:extLst>
              <a:ext uri="{FF2B5EF4-FFF2-40B4-BE49-F238E27FC236}">
                <a16:creationId xmlns:a16="http://schemas.microsoft.com/office/drawing/2014/main" id="{D990030D-F476-F3E0-D852-ABBCDB4CD9B6}"/>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PAYLOAD VS ORBIT</a:t>
            </a:r>
            <a:endParaRPr lang="en-US" sz="2800" dirty="0">
              <a:effectLst/>
              <a:latin typeface="SpaceX"/>
            </a:endParaRPr>
          </a:p>
        </p:txBody>
      </p:sp>
      <p:sp>
        <p:nvSpPr>
          <p:cNvPr id="5" name="Oval 4">
            <a:extLst>
              <a:ext uri="{FF2B5EF4-FFF2-40B4-BE49-F238E27FC236}">
                <a16:creationId xmlns:a16="http://schemas.microsoft.com/office/drawing/2014/main" id="{403F6FF2-B4EB-D60D-D31C-6C900AEE4EC8}"/>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F2C554D-6ABC-2832-DB1E-1B789895CC36}"/>
              </a:ext>
            </a:extLst>
          </p:cNvPr>
          <p:cNvCxnSpPr>
            <a:cxnSpLocks/>
          </p:cNvCxnSpPr>
          <p:nvPr/>
        </p:nvCxnSpPr>
        <p:spPr>
          <a:xfrm>
            <a:off x="797921" y="3826022"/>
            <a:ext cx="0"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81DFDD-97E1-F182-5B08-6CAE8AF48A3F}"/>
              </a:ext>
            </a:extLst>
          </p:cNvPr>
          <p:cNvCxnSpPr>
            <a:cxnSpLocks/>
          </p:cNvCxnSpPr>
          <p:nvPr/>
        </p:nvCxnSpPr>
        <p:spPr>
          <a:xfrm flipH="1">
            <a:off x="3210626" y="3826022"/>
            <a:ext cx="3924"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D4D78CB-B441-B7DE-2BF1-FFE5C9BED595}"/>
              </a:ext>
            </a:extLst>
          </p:cNvPr>
          <p:cNvCxnSpPr>
            <a:cxnSpLocks/>
          </p:cNvCxnSpPr>
          <p:nvPr/>
        </p:nvCxnSpPr>
        <p:spPr>
          <a:xfrm>
            <a:off x="797921" y="3826022"/>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B6CC0C-5E56-A86C-3A3B-15656F257C87}"/>
              </a:ext>
            </a:extLst>
          </p:cNvPr>
          <p:cNvCxnSpPr>
            <a:cxnSpLocks/>
          </p:cNvCxnSpPr>
          <p:nvPr/>
        </p:nvCxnSpPr>
        <p:spPr>
          <a:xfrm>
            <a:off x="797921" y="5425167"/>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57A7D6-3E38-A0E5-34C6-E464CEC6696A}"/>
              </a:ext>
            </a:extLst>
          </p:cNvPr>
          <p:cNvCxnSpPr>
            <a:cxnSpLocks/>
          </p:cNvCxnSpPr>
          <p:nvPr/>
        </p:nvCxnSpPr>
        <p:spPr>
          <a:xfrm>
            <a:off x="3437330" y="3832293"/>
            <a:ext cx="0" cy="14207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249E394-8B34-124B-105E-BFFFE01B8D41}"/>
              </a:ext>
            </a:extLst>
          </p:cNvPr>
          <p:cNvCxnSpPr>
            <a:cxnSpLocks/>
          </p:cNvCxnSpPr>
          <p:nvPr/>
        </p:nvCxnSpPr>
        <p:spPr>
          <a:xfrm flipH="1">
            <a:off x="5842179" y="3832293"/>
            <a:ext cx="11780" cy="14207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3108DBD-1E6C-8093-AEDD-723A55F9D739}"/>
              </a:ext>
            </a:extLst>
          </p:cNvPr>
          <p:cNvCxnSpPr>
            <a:cxnSpLocks/>
          </p:cNvCxnSpPr>
          <p:nvPr/>
        </p:nvCxnSpPr>
        <p:spPr>
          <a:xfrm>
            <a:off x="3437330" y="3832293"/>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AB1EB68-74EE-C4E0-26FF-0E31EED036DD}"/>
              </a:ext>
            </a:extLst>
          </p:cNvPr>
          <p:cNvCxnSpPr>
            <a:cxnSpLocks/>
          </p:cNvCxnSpPr>
          <p:nvPr/>
        </p:nvCxnSpPr>
        <p:spPr>
          <a:xfrm>
            <a:off x="3437330" y="5253021"/>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370B92-7D83-9F62-FEDA-AE94713CC3D8}"/>
              </a:ext>
            </a:extLst>
          </p:cNvPr>
          <p:cNvCxnSpPr>
            <a:cxnSpLocks/>
          </p:cNvCxnSpPr>
          <p:nvPr/>
        </p:nvCxnSpPr>
        <p:spPr>
          <a:xfrm>
            <a:off x="6116521" y="3821424"/>
            <a:ext cx="0" cy="23574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A0F4185-3227-9AFF-C099-F6E6FF297CF9}"/>
              </a:ext>
            </a:extLst>
          </p:cNvPr>
          <p:cNvCxnSpPr>
            <a:cxnSpLocks/>
          </p:cNvCxnSpPr>
          <p:nvPr/>
        </p:nvCxnSpPr>
        <p:spPr>
          <a:xfrm>
            <a:off x="8533150" y="3821424"/>
            <a:ext cx="0" cy="235366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288D8A8-05DC-82AC-EABE-2AA4613ADFB8}"/>
              </a:ext>
            </a:extLst>
          </p:cNvPr>
          <p:cNvCxnSpPr>
            <a:cxnSpLocks/>
          </p:cNvCxnSpPr>
          <p:nvPr/>
        </p:nvCxnSpPr>
        <p:spPr>
          <a:xfrm>
            <a:off x="6116521" y="3821424"/>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F772DD6-DA66-8532-12BA-9ED89B985B31}"/>
              </a:ext>
            </a:extLst>
          </p:cNvPr>
          <p:cNvCxnSpPr>
            <a:cxnSpLocks/>
          </p:cNvCxnSpPr>
          <p:nvPr/>
        </p:nvCxnSpPr>
        <p:spPr>
          <a:xfrm>
            <a:off x="6116521" y="6178849"/>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42E6F9-727E-CEE8-6144-DC6CCFE73D73}"/>
              </a:ext>
            </a:extLst>
          </p:cNvPr>
          <p:cNvSpPr txBox="1"/>
          <p:nvPr/>
        </p:nvSpPr>
        <p:spPr>
          <a:xfrm>
            <a:off x="6149344" y="3825187"/>
            <a:ext cx="2350981" cy="2400657"/>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Launches carrying heavy payloads to the LEO, ISS, and PO orbits require precise launch vehicle capabilities to achieve optimal success rates, while launches to the GTO orbit may benefit from additional technological advancements to improve outcomes for heavier payloads</a:t>
            </a:r>
            <a:endParaRPr lang="en-US" sz="1400" dirty="0">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ACB32C6A-4F1C-D94A-3536-528C4819B7E1}"/>
              </a:ext>
            </a:extLst>
          </p:cNvPr>
          <p:cNvSpPr txBox="1"/>
          <p:nvPr/>
        </p:nvSpPr>
        <p:spPr>
          <a:xfrm>
            <a:off x="3477112" y="3841294"/>
            <a:ext cx="2397890" cy="1661993"/>
          </a:xfrm>
          <a:prstGeom prst="rect">
            <a:avLst/>
          </a:prstGeom>
          <a:noFill/>
        </p:spPr>
        <p:txBody>
          <a:bodyPr wrap="square" rtlCol="0">
            <a:spAutoFit/>
          </a:bodyPr>
          <a:lstStyle/>
          <a:p>
            <a:pPr algn="ct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In contrast, the Geostationary Transfer Orbit (GTO) has demonstrated a mixed success rate for launches carrying heavier payloads</a:t>
            </a: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28" name="TextBox 27">
            <a:extLst>
              <a:ext uri="{FF2B5EF4-FFF2-40B4-BE49-F238E27FC236}">
                <a16:creationId xmlns:a16="http://schemas.microsoft.com/office/drawing/2014/main" id="{15EC2E39-6226-E769-7507-F5F9BE1BA548}"/>
              </a:ext>
            </a:extLst>
          </p:cNvPr>
          <p:cNvSpPr txBox="1"/>
          <p:nvPr/>
        </p:nvSpPr>
        <p:spPr>
          <a:xfrm>
            <a:off x="826683" y="3803340"/>
            <a:ext cx="2359103" cy="1877437"/>
          </a:xfrm>
          <a:prstGeom prst="rect">
            <a:avLst/>
          </a:prstGeom>
          <a:noFill/>
        </p:spPr>
        <p:txBody>
          <a:bodyPr wrap="square" rtlCol="0">
            <a:spAutoFit/>
          </a:bodyPr>
          <a:lstStyle/>
          <a:p>
            <a:pPr algn="ct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Heavy payloads typically exhibit a higher success rate for launches targeting the Low Earth Orbit (LEO), International Space Station (ISS), and Polar Orbit (PO) trajectories</a:t>
            </a: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spTree>
    <p:extLst>
      <p:ext uri="{BB962C8B-B14F-4D97-AF65-F5344CB8AC3E}">
        <p14:creationId xmlns:p14="http://schemas.microsoft.com/office/powerpoint/2010/main" val="984289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317FD4-C3F3-DADB-0635-5FAA4B7F8E95}"/>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Chart, histogram&#10;&#10;Description automatically generated">
            <a:extLst>
              <a:ext uri="{FF2B5EF4-FFF2-40B4-BE49-F238E27FC236}">
                <a16:creationId xmlns:a16="http://schemas.microsoft.com/office/drawing/2014/main" id="{D0EC9674-70CA-0354-788F-277BA243765C}"/>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44790" y="1020864"/>
            <a:ext cx="3416328" cy="2816870"/>
          </a:xfrm>
          <a:prstGeom prst="rect">
            <a:avLst/>
          </a:prstGeom>
        </p:spPr>
      </p:pic>
      <p:sp>
        <p:nvSpPr>
          <p:cNvPr id="3" name="TextBox 2">
            <a:extLst>
              <a:ext uri="{FF2B5EF4-FFF2-40B4-BE49-F238E27FC236}">
                <a16:creationId xmlns:a16="http://schemas.microsoft.com/office/drawing/2014/main" id="{064D32FD-3F88-48DC-553B-D530361AED66}"/>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LAUNCH SUCCESS YEARLY TREND</a:t>
            </a:r>
            <a:endParaRPr lang="en-US" sz="2800" dirty="0">
              <a:effectLst/>
              <a:latin typeface="SpaceX"/>
            </a:endParaRPr>
          </a:p>
        </p:txBody>
      </p:sp>
      <p:sp>
        <p:nvSpPr>
          <p:cNvPr id="5" name="Oval 4">
            <a:extLst>
              <a:ext uri="{FF2B5EF4-FFF2-40B4-BE49-F238E27FC236}">
                <a16:creationId xmlns:a16="http://schemas.microsoft.com/office/drawing/2014/main" id="{46EC1D13-9191-9BBE-6F97-0AD2D324A9DD}"/>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1A93B8B-245C-BFB6-7446-B8CFF4833BD7}"/>
              </a:ext>
            </a:extLst>
          </p:cNvPr>
          <p:cNvCxnSpPr>
            <a:cxnSpLocks/>
          </p:cNvCxnSpPr>
          <p:nvPr/>
        </p:nvCxnSpPr>
        <p:spPr>
          <a:xfrm>
            <a:off x="745331" y="4142624"/>
            <a:ext cx="0"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DDCDC2B-6F2F-E0A5-7129-13262381260C}"/>
              </a:ext>
            </a:extLst>
          </p:cNvPr>
          <p:cNvCxnSpPr>
            <a:cxnSpLocks/>
          </p:cNvCxnSpPr>
          <p:nvPr/>
        </p:nvCxnSpPr>
        <p:spPr>
          <a:xfrm flipH="1">
            <a:off x="3158036" y="4142624"/>
            <a:ext cx="3924"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7DF4FE9-F089-C35A-9A47-CE05836C57E6}"/>
              </a:ext>
            </a:extLst>
          </p:cNvPr>
          <p:cNvCxnSpPr>
            <a:cxnSpLocks/>
          </p:cNvCxnSpPr>
          <p:nvPr/>
        </p:nvCxnSpPr>
        <p:spPr>
          <a:xfrm>
            <a:off x="745331" y="4142624"/>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B332F4-B632-C276-D4A7-F9F9EAAAE279}"/>
              </a:ext>
            </a:extLst>
          </p:cNvPr>
          <p:cNvCxnSpPr>
            <a:cxnSpLocks/>
          </p:cNvCxnSpPr>
          <p:nvPr/>
        </p:nvCxnSpPr>
        <p:spPr>
          <a:xfrm>
            <a:off x="745331" y="5741769"/>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EE5FBA-B715-AA8A-1955-9F6E1D833BCB}"/>
              </a:ext>
            </a:extLst>
          </p:cNvPr>
          <p:cNvSpPr txBox="1"/>
          <p:nvPr/>
        </p:nvSpPr>
        <p:spPr>
          <a:xfrm>
            <a:off x="774093" y="4119942"/>
            <a:ext cx="2359103" cy="1523494"/>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The success rate of launches demonstrated notable improvement during two distinct periods: from 2013-2017 and again from 2018-2019</a:t>
            </a: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cxnSp>
        <p:nvCxnSpPr>
          <p:cNvPr id="19" name="Straight Connector 18">
            <a:extLst>
              <a:ext uri="{FF2B5EF4-FFF2-40B4-BE49-F238E27FC236}">
                <a16:creationId xmlns:a16="http://schemas.microsoft.com/office/drawing/2014/main" id="{F5277C2B-07D1-159F-A7B9-3417AD0EB89D}"/>
              </a:ext>
            </a:extLst>
          </p:cNvPr>
          <p:cNvCxnSpPr>
            <a:cxnSpLocks/>
          </p:cNvCxnSpPr>
          <p:nvPr/>
        </p:nvCxnSpPr>
        <p:spPr>
          <a:xfrm>
            <a:off x="3419165" y="4163213"/>
            <a:ext cx="0"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F5A6B8-5735-0186-5030-D5023EB884C2}"/>
              </a:ext>
            </a:extLst>
          </p:cNvPr>
          <p:cNvCxnSpPr>
            <a:cxnSpLocks/>
          </p:cNvCxnSpPr>
          <p:nvPr/>
        </p:nvCxnSpPr>
        <p:spPr>
          <a:xfrm flipH="1">
            <a:off x="5831870" y="4163213"/>
            <a:ext cx="3924"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258BADD-ADBF-A338-057A-31B8F8A248A5}"/>
              </a:ext>
            </a:extLst>
          </p:cNvPr>
          <p:cNvCxnSpPr>
            <a:cxnSpLocks/>
          </p:cNvCxnSpPr>
          <p:nvPr/>
        </p:nvCxnSpPr>
        <p:spPr>
          <a:xfrm>
            <a:off x="3419165" y="4163213"/>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70AC4EB-A6DC-DDE7-A371-2F47BD1C62FB}"/>
              </a:ext>
            </a:extLst>
          </p:cNvPr>
          <p:cNvCxnSpPr>
            <a:cxnSpLocks/>
          </p:cNvCxnSpPr>
          <p:nvPr/>
        </p:nvCxnSpPr>
        <p:spPr>
          <a:xfrm>
            <a:off x="3419165" y="5762358"/>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4B2CF78-65CF-E2BF-FDC2-7942B409CEAE}"/>
              </a:ext>
            </a:extLst>
          </p:cNvPr>
          <p:cNvSpPr txBox="1"/>
          <p:nvPr/>
        </p:nvSpPr>
        <p:spPr>
          <a:xfrm>
            <a:off x="3447927" y="4140531"/>
            <a:ext cx="2359103" cy="1138773"/>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Conversely, the success rate exhibited a decrease from 2017-2018 and again from 2019-2020</a:t>
            </a: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cxnSp>
        <p:nvCxnSpPr>
          <p:cNvPr id="24" name="Straight Connector 23">
            <a:extLst>
              <a:ext uri="{FF2B5EF4-FFF2-40B4-BE49-F238E27FC236}">
                <a16:creationId xmlns:a16="http://schemas.microsoft.com/office/drawing/2014/main" id="{C2B9F4EC-5D99-63EC-4AED-459F333FF631}"/>
              </a:ext>
            </a:extLst>
          </p:cNvPr>
          <p:cNvCxnSpPr>
            <a:cxnSpLocks/>
          </p:cNvCxnSpPr>
          <p:nvPr/>
        </p:nvCxnSpPr>
        <p:spPr>
          <a:xfrm>
            <a:off x="6092999" y="4183801"/>
            <a:ext cx="0"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F97FE59-244C-0501-253E-DF776876A9B6}"/>
              </a:ext>
            </a:extLst>
          </p:cNvPr>
          <p:cNvCxnSpPr>
            <a:cxnSpLocks/>
          </p:cNvCxnSpPr>
          <p:nvPr/>
        </p:nvCxnSpPr>
        <p:spPr>
          <a:xfrm flipH="1">
            <a:off x="8505704" y="4183801"/>
            <a:ext cx="3924"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2C3D942-40F0-8B4C-A77B-23ED0E7B2C68}"/>
              </a:ext>
            </a:extLst>
          </p:cNvPr>
          <p:cNvCxnSpPr>
            <a:cxnSpLocks/>
          </p:cNvCxnSpPr>
          <p:nvPr/>
        </p:nvCxnSpPr>
        <p:spPr>
          <a:xfrm>
            <a:off x="6092999" y="4183801"/>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7142B9-5D64-F28C-64F5-87F3467B72A2}"/>
              </a:ext>
            </a:extLst>
          </p:cNvPr>
          <p:cNvCxnSpPr>
            <a:cxnSpLocks/>
          </p:cNvCxnSpPr>
          <p:nvPr/>
        </p:nvCxnSpPr>
        <p:spPr>
          <a:xfrm>
            <a:off x="6092999" y="5782946"/>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1B4CD59-EB49-9DBB-C403-7668B9C73CEA}"/>
              </a:ext>
            </a:extLst>
          </p:cNvPr>
          <p:cNvSpPr txBox="1"/>
          <p:nvPr/>
        </p:nvSpPr>
        <p:spPr>
          <a:xfrm>
            <a:off x="6121761" y="4161119"/>
            <a:ext cx="2359103" cy="1138773"/>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In general, the success rate of launches has demonstrated a positive trend since 2013</a:t>
            </a: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spTree>
    <p:extLst>
      <p:ext uri="{BB962C8B-B14F-4D97-AF65-F5344CB8AC3E}">
        <p14:creationId xmlns:p14="http://schemas.microsoft.com/office/powerpoint/2010/main" val="2491436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B0EB7A-400C-26CC-0E68-25C107C31AEC}"/>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Text&#10;&#10;Description automatically generated">
            <a:extLst>
              <a:ext uri="{FF2B5EF4-FFF2-40B4-BE49-F238E27FC236}">
                <a16:creationId xmlns:a16="http://schemas.microsoft.com/office/drawing/2014/main" id="{69E490FC-F846-A3F9-5723-C86212C354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5856" y="3610571"/>
            <a:ext cx="7085208" cy="1943100"/>
          </a:xfrm>
          <a:prstGeom prst="rect">
            <a:avLst/>
          </a:prstGeom>
        </p:spPr>
      </p:pic>
      <p:sp>
        <p:nvSpPr>
          <p:cNvPr id="3" name="TextBox 2">
            <a:extLst>
              <a:ext uri="{FF2B5EF4-FFF2-40B4-BE49-F238E27FC236}">
                <a16:creationId xmlns:a16="http://schemas.microsoft.com/office/drawing/2014/main" id="{A1954608-0D4F-89FC-B292-99EB54DAA905}"/>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LAUNCH SITE NAMES</a:t>
            </a:r>
            <a:endParaRPr lang="en-US" sz="2800" dirty="0">
              <a:effectLst/>
              <a:latin typeface="SpaceX"/>
            </a:endParaRPr>
          </a:p>
        </p:txBody>
      </p:sp>
      <p:sp>
        <p:nvSpPr>
          <p:cNvPr id="5" name="Oval 4">
            <a:extLst>
              <a:ext uri="{FF2B5EF4-FFF2-40B4-BE49-F238E27FC236}">
                <a16:creationId xmlns:a16="http://schemas.microsoft.com/office/drawing/2014/main" id="{7D04F037-77A3-C2C0-D06D-9963E1143B58}"/>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5B40821-FEFF-8EA3-780D-183ACC69663F}"/>
              </a:ext>
            </a:extLst>
          </p:cNvPr>
          <p:cNvSpPr txBox="1"/>
          <p:nvPr/>
        </p:nvSpPr>
        <p:spPr>
          <a:xfrm>
            <a:off x="825856" y="1524099"/>
            <a:ext cx="7085208" cy="2046714"/>
          </a:xfrm>
          <a:prstGeom prst="rect">
            <a:avLst/>
          </a:prstGeom>
          <a:noFill/>
        </p:spPr>
        <p:txBody>
          <a:bodyPr wrap="square" rtlCol="0">
            <a:spAutoFit/>
          </a:bodyPr>
          <a:lstStyle/>
          <a:p>
            <a:pPr>
              <a:lnSpc>
                <a:spcPts val="1540"/>
              </a:lnSpc>
            </a:pPr>
            <a:r>
              <a:rPr lang="en-US" sz="1200" b="1" dirty="0">
                <a:latin typeface="Lato" panose="020F0502020204030203" pitchFamily="34" charset="0"/>
                <a:ea typeface="Lato" panose="020F0502020204030203" pitchFamily="34" charset="0"/>
                <a:cs typeface="Lato" panose="020F0502020204030203" pitchFamily="34" charset="0"/>
              </a:rPr>
              <a:t>Launch Site Names</a:t>
            </a:r>
          </a:p>
          <a:p>
            <a:pPr>
              <a:lnSpc>
                <a:spcPts val="1540"/>
              </a:lnSpc>
            </a:pPr>
            <a:endParaRPr lang="en-US" sz="1200" b="1" dirty="0">
              <a:latin typeface="Lato" panose="020F0502020204030203" pitchFamily="34" charset="0"/>
              <a:ea typeface="Lato" panose="020F0502020204030203" pitchFamily="34" charset="0"/>
              <a:cs typeface="Lato" panose="020F0502020204030203" pitchFamily="34" charset="0"/>
            </a:endParaRPr>
          </a:p>
          <a:p>
            <a:r>
              <a:rPr lang="en-US" sz="1200" b="1" i="0" u="none" strike="noStrike" dirty="0">
                <a:effectLst/>
                <a:latin typeface="Lato" panose="020F0502020204030203" pitchFamily="34" charset="0"/>
                <a:ea typeface="Lato" panose="020F0502020204030203" pitchFamily="34" charset="0"/>
                <a:cs typeface="Lato" panose="020F0502020204030203" pitchFamily="34" charset="0"/>
              </a:rPr>
              <a:t>CCAFS LC-40 -</a:t>
            </a: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Cape Canaveral Air Force Station Launch Complex 40 </a:t>
            </a:r>
          </a:p>
          <a:p>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r>
              <a:rPr lang="en-US" sz="1200" b="1" i="0" u="none" strike="noStrike" dirty="0">
                <a:effectLst/>
                <a:latin typeface="Lato" panose="020F0502020204030203" pitchFamily="34" charset="0"/>
                <a:ea typeface="Lato" panose="020F0502020204030203" pitchFamily="34" charset="0"/>
                <a:cs typeface="Lato" panose="020F0502020204030203" pitchFamily="34" charset="0"/>
              </a:rPr>
              <a:t>CCAFS SLC-40 - </a:t>
            </a: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Cape Canaveral Air Force Station Space Launch Complex 40 </a:t>
            </a:r>
          </a:p>
          <a:p>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r>
              <a:rPr lang="en-US" sz="1200" b="1" i="0" u="none" strike="noStrike" dirty="0">
                <a:effectLst/>
                <a:latin typeface="Lato" panose="020F0502020204030203" pitchFamily="34" charset="0"/>
                <a:ea typeface="Lato" panose="020F0502020204030203" pitchFamily="34" charset="0"/>
                <a:cs typeface="Lato" panose="020F0502020204030203" pitchFamily="34" charset="0"/>
              </a:rPr>
              <a:t>KSC LC-39A - </a:t>
            </a: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Kennedy Space Center Launch Complex 39A </a:t>
            </a:r>
          </a:p>
          <a:p>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r>
              <a:rPr lang="en-US" sz="1200" b="1" i="0" u="none" strike="noStrike" dirty="0">
                <a:effectLst/>
                <a:latin typeface="Lato" panose="020F0502020204030203" pitchFamily="34" charset="0"/>
                <a:ea typeface="Lato" panose="020F0502020204030203" pitchFamily="34" charset="0"/>
                <a:cs typeface="Lato" panose="020F0502020204030203" pitchFamily="34" charset="0"/>
              </a:rPr>
              <a:t>VAFB SLC-4E -</a:t>
            </a: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Vandenberg Air Force Base Space Launch Complex 4E</a:t>
            </a: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dirty="0"/>
          </a:p>
        </p:txBody>
      </p:sp>
    </p:spTree>
    <p:extLst>
      <p:ext uri="{BB962C8B-B14F-4D97-AF65-F5344CB8AC3E}">
        <p14:creationId xmlns:p14="http://schemas.microsoft.com/office/powerpoint/2010/main" val="3612447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B0EB7A-400C-26CC-0E68-25C107C31AEC}"/>
              </a:ext>
            </a:extLst>
          </p:cNvPr>
          <p:cNvSpPr/>
          <p:nvPr/>
        </p:nvSpPr>
        <p:spPr>
          <a:xfrm>
            <a:off x="0" y="8592"/>
            <a:ext cx="12280948"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1954608-0D4F-89FC-B292-99EB54DAA905}"/>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LAUNCH SITE NAMES start with ‘</a:t>
            </a:r>
            <a:r>
              <a:rPr lang="en-US" sz="2800" dirty="0" err="1">
                <a:latin typeface="SpaceX"/>
              </a:rPr>
              <a:t>cca</a:t>
            </a:r>
            <a:r>
              <a:rPr lang="en-US" sz="2800" dirty="0">
                <a:latin typeface="SpaceX"/>
              </a:rPr>
              <a:t>’</a:t>
            </a:r>
            <a:endParaRPr lang="en-US" sz="2800" dirty="0">
              <a:effectLst/>
              <a:latin typeface="SpaceX"/>
            </a:endParaRPr>
          </a:p>
        </p:txBody>
      </p:sp>
      <p:sp>
        <p:nvSpPr>
          <p:cNvPr id="5" name="Oval 4">
            <a:extLst>
              <a:ext uri="{FF2B5EF4-FFF2-40B4-BE49-F238E27FC236}">
                <a16:creationId xmlns:a16="http://schemas.microsoft.com/office/drawing/2014/main" id="{7D04F037-77A3-C2C0-D06D-9963E1143B58}"/>
              </a:ext>
            </a:extLst>
          </p:cNvPr>
          <p:cNvSpPr/>
          <p:nvPr/>
        </p:nvSpPr>
        <p:spPr>
          <a:xfrm>
            <a:off x="8726031" y="503610"/>
            <a:ext cx="3100263" cy="5405936"/>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7F7170-B530-D4BF-FF5E-04A9D1EC7834}"/>
              </a:ext>
            </a:extLst>
          </p:cNvPr>
          <p:cNvSpPr txBox="1"/>
          <p:nvPr/>
        </p:nvSpPr>
        <p:spPr>
          <a:xfrm>
            <a:off x="388256" y="1093273"/>
            <a:ext cx="7906824" cy="954107"/>
          </a:xfrm>
          <a:prstGeom prst="rect">
            <a:avLst/>
          </a:prstGeom>
          <a:noFill/>
        </p:spPr>
        <p:txBody>
          <a:bodyPr wrap="square" rtlCol="0">
            <a:spAutoFit/>
          </a:bodyPr>
          <a:lstStyle/>
          <a:p>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In our data retrieval efforts, we have successfully obtained a set of 5 records that meet the criteria of having launch sites that begin with the characters 'CCA'. This outcome reflects the effectiveness of our data gathering methods and provides us with valuable information for our research and analysis</a:t>
            </a:r>
            <a:endParaRPr lang="en-US" sz="1400" dirty="0">
              <a:latin typeface="Lato" panose="020F0502020204030203" pitchFamily="34" charset="0"/>
              <a:ea typeface="Lato" panose="020F0502020204030203" pitchFamily="34" charset="0"/>
              <a:cs typeface="Lato" panose="020F0502020204030203" pitchFamily="34" charset="0"/>
            </a:endParaRPr>
          </a:p>
        </p:txBody>
      </p:sp>
      <p:pic>
        <p:nvPicPr>
          <p:cNvPr id="6" name="Picture 5" descr="Text&#10;&#10;Description automatically generated">
            <a:extLst>
              <a:ext uri="{FF2B5EF4-FFF2-40B4-BE49-F238E27FC236}">
                <a16:creationId xmlns:a16="http://schemas.microsoft.com/office/drawing/2014/main" id="{42A94420-252B-6C85-8E6D-20BB3B1ED9F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4864" y="2501120"/>
            <a:ext cx="7773609" cy="1993544"/>
          </a:xfrm>
          <a:prstGeom prst="rect">
            <a:avLst/>
          </a:prstGeom>
        </p:spPr>
      </p:pic>
    </p:spTree>
    <p:extLst>
      <p:ext uri="{BB962C8B-B14F-4D97-AF65-F5344CB8AC3E}">
        <p14:creationId xmlns:p14="http://schemas.microsoft.com/office/powerpoint/2010/main" val="1038381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D911FF-82B0-B344-907D-2AA8B25B1842}"/>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Text&#10;&#10;Description automatically generated">
            <a:extLst>
              <a:ext uri="{FF2B5EF4-FFF2-40B4-BE49-F238E27FC236}">
                <a16:creationId xmlns:a16="http://schemas.microsoft.com/office/drawing/2014/main" id="{43FD5888-F3F1-9B14-12C8-8D6C9B2769D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1789" y="3737044"/>
            <a:ext cx="7447318" cy="1406455"/>
          </a:xfrm>
          <a:prstGeom prst="rect">
            <a:avLst/>
          </a:prstGeom>
        </p:spPr>
      </p:pic>
      <p:sp>
        <p:nvSpPr>
          <p:cNvPr id="3" name="TextBox 2">
            <a:extLst>
              <a:ext uri="{FF2B5EF4-FFF2-40B4-BE49-F238E27FC236}">
                <a16:creationId xmlns:a16="http://schemas.microsoft.com/office/drawing/2014/main" id="{37E38D31-F358-8726-676B-BC66214B868B}"/>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TOTAL PAYLOAD MASS</a:t>
            </a:r>
          </a:p>
        </p:txBody>
      </p:sp>
      <p:sp>
        <p:nvSpPr>
          <p:cNvPr id="5" name="Oval 4">
            <a:extLst>
              <a:ext uri="{FF2B5EF4-FFF2-40B4-BE49-F238E27FC236}">
                <a16:creationId xmlns:a16="http://schemas.microsoft.com/office/drawing/2014/main" id="{D29CC0CB-04B7-4355-BCA1-24E400B71EBA}"/>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8525374-CAED-9343-39BB-BE167B12F899}"/>
              </a:ext>
            </a:extLst>
          </p:cNvPr>
          <p:cNvSpPr txBox="1"/>
          <p:nvPr/>
        </p:nvSpPr>
        <p:spPr>
          <a:xfrm>
            <a:off x="1241856" y="1328425"/>
            <a:ext cx="5760570" cy="1715854"/>
          </a:xfrm>
          <a:prstGeom prst="rect">
            <a:avLst/>
          </a:prstGeom>
          <a:noFill/>
        </p:spPr>
        <p:txBody>
          <a:bodyPr wrap="square" rtlCol="0">
            <a:spAutoFit/>
          </a:bodyPr>
          <a:lstStyle/>
          <a:p>
            <a:pPr>
              <a:lnSpc>
                <a:spcPts val="1540"/>
              </a:lnSpc>
            </a:pPr>
            <a:r>
              <a:rPr lang="en-US" sz="1400" b="1" i="0" u="none" strike="noStrike" dirty="0">
                <a:effectLst/>
                <a:latin typeface="Lato" panose="020F0502020204030203" pitchFamily="34" charset="0"/>
                <a:ea typeface="Lato" panose="020F0502020204030203" pitchFamily="34" charset="0"/>
                <a:cs typeface="Lato" panose="020F0502020204030203" pitchFamily="34" charset="0"/>
              </a:rPr>
              <a:t>The Total </a:t>
            </a:r>
            <a:r>
              <a:rPr lang="en-US" sz="1400" b="1" dirty="0">
                <a:latin typeface="Lato" panose="020F0502020204030203" pitchFamily="34" charset="0"/>
                <a:ea typeface="Lato" panose="020F0502020204030203" pitchFamily="34" charset="0"/>
                <a:cs typeface="Lato" panose="020F0502020204030203" pitchFamily="34" charset="0"/>
              </a:rPr>
              <a:t>P</a:t>
            </a:r>
            <a:r>
              <a:rPr lang="en-US" sz="1400" b="1" i="0" u="none" strike="noStrike" dirty="0">
                <a:effectLst/>
                <a:latin typeface="Lato" panose="020F0502020204030203" pitchFamily="34" charset="0"/>
                <a:ea typeface="Lato" panose="020F0502020204030203" pitchFamily="34" charset="0"/>
                <a:cs typeface="Lato" panose="020F0502020204030203" pitchFamily="34" charset="0"/>
              </a:rPr>
              <a:t>ayload </a:t>
            </a:r>
            <a:r>
              <a:rPr lang="en-US" sz="1400" b="1" dirty="0">
                <a:latin typeface="Lato" panose="020F0502020204030203" pitchFamily="34" charset="0"/>
                <a:ea typeface="Lato" panose="020F0502020204030203" pitchFamily="34" charset="0"/>
                <a:cs typeface="Lato" panose="020F0502020204030203" pitchFamily="34" charset="0"/>
              </a:rPr>
              <a:t>M</a:t>
            </a:r>
            <a:r>
              <a:rPr lang="en-US" sz="1400" b="1" i="0" u="none" strike="noStrike" dirty="0">
                <a:effectLst/>
                <a:latin typeface="Lato" panose="020F0502020204030203" pitchFamily="34" charset="0"/>
                <a:ea typeface="Lato" panose="020F0502020204030203" pitchFamily="34" charset="0"/>
                <a:cs typeface="Lato" panose="020F0502020204030203" pitchFamily="34" charset="0"/>
              </a:rPr>
              <a:t>ass </a:t>
            </a:r>
          </a:p>
          <a:p>
            <a:pPr>
              <a:lnSpc>
                <a:spcPts val="1540"/>
              </a:lnSpc>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Nasa: 45,596 kg</a:t>
            </a:r>
          </a:p>
          <a:p>
            <a:pPr>
              <a:lnSpc>
                <a:spcPts val="1540"/>
              </a:lnSpc>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The NASA Commercial Resupply Services (CRS) program launched a total payload mass of 45,596 kg to the International Space Station (ISS)</a:t>
            </a:r>
            <a:endParaRPr lang="en-US" sz="1400" dirty="0">
              <a:latin typeface="Lato" panose="020F0502020204030203" pitchFamily="34" charset="0"/>
              <a:ea typeface="Lato" panose="020F0502020204030203" pitchFamily="34" charset="0"/>
              <a:cs typeface="Lato" panose="020F0502020204030203" pitchFamily="34" charset="0"/>
            </a:endParaRPr>
          </a:p>
          <a:p>
            <a:pPr>
              <a:lnSpc>
                <a:spcPts val="1540"/>
              </a:lnSpc>
            </a:pPr>
            <a:endParaRPr lang="en-US" sz="1800" b="0" i="0" u="none" strike="noStrike" dirty="0">
              <a:effectLst/>
              <a:latin typeface="Lato" panose="020F0502020204030203" pitchFamily="34" charset="0"/>
              <a:ea typeface="Lato" panose="020F0502020204030203" pitchFamily="34" charset="0"/>
              <a:cs typeface="Lato" panose="020F0502020204030203" pitchFamily="34" charset="0"/>
            </a:endParaRPr>
          </a:p>
          <a:p>
            <a:endParaRPr lang="en-US" dirty="0"/>
          </a:p>
        </p:txBody>
      </p:sp>
    </p:spTree>
    <p:extLst>
      <p:ext uri="{BB962C8B-B14F-4D97-AF65-F5344CB8AC3E}">
        <p14:creationId xmlns:p14="http://schemas.microsoft.com/office/powerpoint/2010/main" val="18303163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D911FF-82B0-B344-907D-2AA8B25B1842}"/>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Text&#10;&#10;Description automatically generated">
            <a:extLst>
              <a:ext uri="{FF2B5EF4-FFF2-40B4-BE49-F238E27FC236}">
                <a16:creationId xmlns:a16="http://schemas.microsoft.com/office/drawing/2014/main" id="{B92930FD-E939-B416-5F70-18646A61C55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2163" y="3253711"/>
            <a:ext cx="7958162" cy="1502930"/>
          </a:xfrm>
          <a:prstGeom prst="rect">
            <a:avLst/>
          </a:prstGeom>
        </p:spPr>
      </p:pic>
      <p:sp>
        <p:nvSpPr>
          <p:cNvPr id="3" name="TextBox 2">
            <a:extLst>
              <a:ext uri="{FF2B5EF4-FFF2-40B4-BE49-F238E27FC236}">
                <a16:creationId xmlns:a16="http://schemas.microsoft.com/office/drawing/2014/main" id="{37E38D31-F358-8726-676B-BC66214B868B}"/>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AVERAGE PAYLOAD MASS BY F9 V1.1</a:t>
            </a:r>
          </a:p>
        </p:txBody>
      </p:sp>
      <p:sp>
        <p:nvSpPr>
          <p:cNvPr id="5" name="Oval 4">
            <a:extLst>
              <a:ext uri="{FF2B5EF4-FFF2-40B4-BE49-F238E27FC236}">
                <a16:creationId xmlns:a16="http://schemas.microsoft.com/office/drawing/2014/main" id="{D29CC0CB-04B7-4355-BCA1-24E400B71EBA}"/>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ED1B694-43BD-A6D0-EA79-A360F75517D2}"/>
              </a:ext>
            </a:extLst>
          </p:cNvPr>
          <p:cNvSpPr txBox="1"/>
          <p:nvPr/>
        </p:nvSpPr>
        <p:spPr>
          <a:xfrm>
            <a:off x="948873" y="1345496"/>
            <a:ext cx="6474468" cy="1908215"/>
          </a:xfrm>
          <a:prstGeom prst="rect">
            <a:avLst/>
          </a:prstGeom>
          <a:noFill/>
        </p:spPr>
        <p:txBody>
          <a:bodyPr wrap="square" rtlCol="0">
            <a:spAutoFit/>
          </a:bodyPr>
          <a:lstStyle/>
          <a:p>
            <a:pPr>
              <a:lnSpc>
                <a:spcPts val="1540"/>
              </a:lnSpc>
            </a:pPr>
            <a:r>
              <a:rPr lang="en-US" sz="1400" b="1" i="0" u="none" strike="noStrike" dirty="0">
                <a:effectLst/>
                <a:latin typeface="Lato" panose="020F0502020204030203" pitchFamily="34" charset="0"/>
                <a:ea typeface="Lato" panose="020F0502020204030203" pitchFamily="34" charset="0"/>
                <a:cs typeface="Lato" panose="020F0502020204030203" pitchFamily="34" charset="0"/>
              </a:rPr>
              <a:t>The Average </a:t>
            </a:r>
            <a:r>
              <a:rPr lang="en-US" sz="1400" b="1" dirty="0">
                <a:latin typeface="Lato" panose="020F0502020204030203" pitchFamily="34" charset="0"/>
                <a:ea typeface="Lato" panose="020F0502020204030203" pitchFamily="34" charset="0"/>
                <a:cs typeface="Lato" panose="020F0502020204030203" pitchFamily="34" charset="0"/>
              </a:rPr>
              <a:t>P</a:t>
            </a:r>
            <a:r>
              <a:rPr lang="en-US" sz="1400" b="1" i="0" u="none" strike="noStrike" dirty="0">
                <a:effectLst/>
                <a:latin typeface="Lato" panose="020F0502020204030203" pitchFamily="34" charset="0"/>
                <a:ea typeface="Lato" panose="020F0502020204030203" pitchFamily="34" charset="0"/>
                <a:cs typeface="Lato" panose="020F0502020204030203" pitchFamily="34" charset="0"/>
              </a:rPr>
              <a:t>ayload </a:t>
            </a:r>
            <a:r>
              <a:rPr lang="en-US" sz="1400" b="1" dirty="0">
                <a:latin typeface="Lato" panose="020F0502020204030203" pitchFamily="34" charset="0"/>
                <a:ea typeface="Lato" panose="020F0502020204030203" pitchFamily="34" charset="0"/>
                <a:cs typeface="Lato" panose="020F0502020204030203" pitchFamily="34" charset="0"/>
              </a:rPr>
              <a:t>M</a:t>
            </a:r>
            <a:r>
              <a:rPr lang="en-US" sz="1400" b="1" i="0" u="none" strike="noStrike" dirty="0">
                <a:effectLst/>
                <a:latin typeface="Lato" panose="020F0502020204030203" pitchFamily="34" charset="0"/>
                <a:ea typeface="Lato" panose="020F0502020204030203" pitchFamily="34" charset="0"/>
                <a:cs typeface="Lato" panose="020F0502020204030203" pitchFamily="34" charset="0"/>
              </a:rPr>
              <a:t>ass: </a:t>
            </a:r>
          </a:p>
          <a:p>
            <a:pPr>
              <a:lnSpc>
                <a:spcPts val="1540"/>
              </a:lnSpc>
            </a:pPr>
            <a:endParaRPr lang="en-US" sz="1400" b="1" i="0" u="none" strike="noStrike" dirty="0">
              <a:effectLst/>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400" dirty="0">
                <a:latin typeface="Lato" panose="020F0502020204030203" pitchFamily="34" charset="0"/>
                <a:ea typeface="Lato" panose="020F0502020204030203" pitchFamily="34" charset="0"/>
                <a:cs typeface="Lato" panose="020F0502020204030203" pitchFamily="34" charset="0"/>
              </a:rPr>
              <a:t>SpaceX: 2,928 kg</a:t>
            </a:r>
          </a:p>
          <a:p>
            <a:pPr>
              <a:lnSpc>
                <a:spcPts val="1540"/>
              </a:lnSpc>
            </a:pPr>
            <a:endParaRPr lang="en-US" sz="1400" b="1"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The booster version F9 v1.1 had an average payload mass of 2,928 kg. This booster was a previous version of the Falcon 9 rocket, which is designed and manufactured by SpaceX to transport payloads to various orbits</a:t>
            </a:r>
            <a:endParaRPr lang="en-US" sz="1400" dirty="0">
              <a:latin typeface="Lato" panose="020F0502020204030203" pitchFamily="34" charset="0"/>
              <a:ea typeface="Lato" panose="020F0502020204030203" pitchFamily="34" charset="0"/>
              <a:cs typeface="Lato" panose="020F0502020204030203" pitchFamily="34" charset="0"/>
            </a:endParaRPr>
          </a:p>
          <a:p>
            <a:pPr>
              <a:lnSpc>
                <a:spcPts val="1540"/>
              </a:lnSpc>
            </a:pPr>
            <a:endParaRPr lang="en-US" sz="1800" b="0" i="0" u="none" strike="noStrike" dirty="0">
              <a:effectLst/>
              <a:latin typeface="Lato" panose="020F0502020204030203" pitchFamily="34" charset="0"/>
              <a:ea typeface="Lato" panose="020F0502020204030203" pitchFamily="34" charset="0"/>
              <a:cs typeface="Lato" panose="020F0502020204030203" pitchFamily="34" charset="0"/>
            </a:endParaRPr>
          </a:p>
          <a:p>
            <a:endParaRPr lang="en-US" dirty="0"/>
          </a:p>
        </p:txBody>
      </p:sp>
    </p:spTree>
    <p:extLst>
      <p:ext uri="{BB962C8B-B14F-4D97-AF65-F5344CB8AC3E}">
        <p14:creationId xmlns:p14="http://schemas.microsoft.com/office/powerpoint/2010/main" val="20293252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B88E89-E497-BDBB-5EB1-D90D7B25F9DB}"/>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F2942DD-E807-8D4E-AAB0-FB9B465C94C3}"/>
              </a:ext>
            </a:extLst>
          </p:cNvPr>
          <p:cNvSpPr txBox="1"/>
          <p:nvPr/>
        </p:nvSpPr>
        <p:spPr>
          <a:xfrm>
            <a:off x="955027" y="1476137"/>
            <a:ext cx="6480008" cy="1054135"/>
          </a:xfrm>
          <a:prstGeom prst="rect">
            <a:avLst/>
          </a:prstGeom>
          <a:noFill/>
        </p:spPr>
        <p:txBody>
          <a:bodyPr wrap="square" rtlCol="0">
            <a:spAutoFit/>
          </a:bodyPr>
          <a:lstStyle/>
          <a:p>
            <a:pPr>
              <a:lnSpc>
                <a:spcPts val="1540"/>
              </a:lnSpc>
            </a:pPr>
            <a:r>
              <a:rPr lang="en-US" sz="1400" b="1" dirty="0">
                <a:latin typeface="Lato" panose="020F0502020204030203" pitchFamily="34" charset="0"/>
                <a:ea typeface="Lato" panose="020F0502020204030203" pitchFamily="34" charset="0"/>
                <a:cs typeface="Lato" panose="020F0502020204030203" pitchFamily="34" charset="0"/>
              </a:rPr>
              <a:t>First Successful Landing On Ground Pad:</a:t>
            </a:r>
          </a:p>
          <a:p>
            <a:pPr>
              <a:lnSpc>
                <a:spcPts val="1540"/>
              </a:lnSpc>
            </a:pPr>
            <a:endParaRPr lang="en-US" sz="1400" b="1"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SpaceX made history on December 22nd, 2015, by achieving the first successful rocket landing on a ground pad, a significant milestone in the development of reusable rockets</a:t>
            </a:r>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6" name="Picture 5" descr="Text&#10;&#10;Description automatically generated">
            <a:extLst>
              <a:ext uri="{FF2B5EF4-FFF2-40B4-BE49-F238E27FC236}">
                <a16:creationId xmlns:a16="http://schemas.microsoft.com/office/drawing/2014/main" id="{BB604D1D-9627-C6F8-3234-6A42422CB7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7890" y="3387525"/>
            <a:ext cx="8052230" cy="1720770"/>
          </a:xfrm>
          <a:prstGeom prst="rect">
            <a:avLst/>
          </a:prstGeom>
        </p:spPr>
      </p:pic>
      <p:sp>
        <p:nvSpPr>
          <p:cNvPr id="3" name="TextBox 2">
            <a:extLst>
              <a:ext uri="{FF2B5EF4-FFF2-40B4-BE49-F238E27FC236}">
                <a16:creationId xmlns:a16="http://schemas.microsoft.com/office/drawing/2014/main" id="{D61878C4-F90F-925C-2321-E9D7BB752E57}"/>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FIRST GROUND LANDING DATE</a:t>
            </a:r>
          </a:p>
        </p:txBody>
      </p:sp>
      <p:sp>
        <p:nvSpPr>
          <p:cNvPr id="5" name="Oval 4">
            <a:extLst>
              <a:ext uri="{FF2B5EF4-FFF2-40B4-BE49-F238E27FC236}">
                <a16:creationId xmlns:a16="http://schemas.microsoft.com/office/drawing/2014/main" id="{D3A47610-6458-0E54-0808-CACD4AFD9E1B}"/>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5348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A93F3A-D58F-1F67-82D7-0DD913F90579}"/>
              </a:ext>
            </a:extLst>
          </p:cNvPr>
          <p:cNvSpPr/>
          <p:nvPr/>
        </p:nvSpPr>
        <p:spPr>
          <a:xfrm>
            <a:off x="0" y="0"/>
            <a:ext cx="12236761"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346F83C-2341-508D-B247-27DEC00B21E1}"/>
              </a:ext>
            </a:extLst>
          </p:cNvPr>
          <p:cNvSpPr txBox="1"/>
          <p:nvPr/>
        </p:nvSpPr>
        <p:spPr>
          <a:xfrm>
            <a:off x="0" y="-622350"/>
            <a:ext cx="12192000" cy="1261884"/>
          </a:xfrm>
          <a:prstGeom prst="rect">
            <a:avLst/>
          </a:prstGeom>
          <a:noFill/>
          <a:effectLst>
            <a:glow>
              <a:schemeClr val="accent1">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EXECUTIVE SUMMARY</a:t>
            </a:r>
            <a:endParaRPr lang="en-US" sz="2800" dirty="0">
              <a:effectLst/>
              <a:latin typeface="SpaceX"/>
            </a:endParaRPr>
          </a:p>
        </p:txBody>
      </p:sp>
      <p:sp>
        <p:nvSpPr>
          <p:cNvPr id="9" name="TextBox 8">
            <a:extLst>
              <a:ext uri="{FF2B5EF4-FFF2-40B4-BE49-F238E27FC236}">
                <a16:creationId xmlns:a16="http://schemas.microsoft.com/office/drawing/2014/main" id="{B862F022-56B7-72F8-BAB3-6AAABFD1ACF1}"/>
              </a:ext>
            </a:extLst>
          </p:cNvPr>
          <p:cNvSpPr txBox="1"/>
          <p:nvPr/>
        </p:nvSpPr>
        <p:spPr>
          <a:xfrm>
            <a:off x="1232452" y="1285599"/>
            <a:ext cx="6586331" cy="4247317"/>
          </a:xfrm>
          <a:prstGeom prst="rect">
            <a:avLst/>
          </a:prstGeom>
          <a:noFill/>
        </p:spPr>
        <p:txBody>
          <a:bodyPr wrap="square" rtlCol="0">
            <a:spAutoFit/>
          </a:bodyPr>
          <a:lstStyle/>
          <a:p>
            <a:pPr marL="0" algn="l" rtl="0" eaLnBrk="1" fontAlgn="base" latinLnBrk="0" hangingPunct="1">
              <a:spcBef>
                <a:spcPts val="0"/>
              </a:spcBef>
              <a:spcAft>
                <a:spcPts val="0"/>
              </a:spcAft>
            </a:pPr>
            <a:r>
              <a:rPr lang="en-US" sz="1400" b="0" i="0" u="none" strike="noStrike" kern="1200" dirty="0">
                <a:effectLst/>
                <a:latin typeface="Lato" panose="020F0502020204030203" pitchFamily="34" charset="0"/>
                <a:ea typeface="Lato" panose="020F0502020204030203" pitchFamily="34" charset="0"/>
                <a:cs typeface="Lato" panose="020F0502020204030203" pitchFamily="34" charset="0"/>
              </a:rPr>
              <a:t>Research aimed to identify factors for successful rocket landings, using the following methodologies:</a:t>
            </a:r>
          </a:p>
          <a:p>
            <a:pPr marL="0" algn="l" rtl="0" eaLnBrk="1" fontAlgn="base"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l" rtl="0" eaLnBrk="1" fontAlgn="auto" latinLnBrk="0" hangingPunct="1">
              <a:spcBef>
                <a:spcPts val="0"/>
              </a:spcBef>
              <a:spcAft>
                <a:spcPts val="0"/>
              </a:spcAft>
            </a:pPr>
            <a:r>
              <a:rPr lang="en-US" sz="1400" b="0" i="0" u="none" strike="noStrike" kern="1200" dirty="0">
                <a:effectLst/>
                <a:latin typeface="Lato" panose="020F0502020204030203" pitchFamily="34" charset="0"/>
                <a:ea typeface="Lato" panose="020F0502020204030203" pitchFamily="34" charset="0"/>
                <a:cs typeface="Lato" panose="020F0502020204030203" pitchFamily="34" charset="0"/>
              </a:rPr>
              <a:t>Data collected via SpaceX API and web scraping​ </a:t>
            </a:r>
          </a:p>
          <a:p>
            <a:pPr marL="0" marR="0" indent="0" algn="l" rtl="0" eaLnBrk="1" fontAlgn="auto"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l" rtl="0" eaLnBrk="1" fontAlgn="auto" latinLnBrk="0" hangingPunct="1">
              <a:spcBef>
                <a:spcPts val="0"/>
              </a:spcBef>
              <a:spcAft>
                <a:spcPts val="0"/>
              </a:spcAft>
            </a:pPr>
            <a:r>
              <a:rPr lang="en-US" sz="1400" b="0" i="0" u="none" strike="noStrike" kern="1200" dirty="0">
                <a:effectLst/>
                <a:latin typeface="Lato" panose="020F0502020204030203" pitchFamily="34" charset="0"/>
                <a:ea typeface="Lato" panose="020F0502020204030203" pitchFamily="34" charset="0"/>
                <a:cs typeface="Lato" panose="020F0502020204030203" pitchFamily="34" charset="0"/>
              </a:rPr>
              <a:t>Data structured for success/fail outcome variable​ </a:t>
            </a:r>
          </a:p>
          <a:p>
            <a:pPr marL="0" marR="0" indent="0" algn="l" rtl="0" eaLnBrk="1" fontAlgn="auto"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l" rtl="0" eaLnBrk="1" fontAlgn="auto" latinLnBrk="0" hangingPunct="1">
              <a:spcBef>
                <a:spcPts val="0"/>
              </a:spcBef>
              <a:spcAft>
                <a:spcPts val="0"/>
              </a:spcAft>
            </a:pPr>
            <a:r>
              <a:rPr lang="en-US" sz="1400" b="0" i="0" u="none" strike="noStrike" kern="1200" dirty="0">
                <a:effectLst/>
                <a:latin typeface="Lato" panose="020F0502020204030203" pitchFamily="34" charset="0"/>
                <a:ea typeface="Lato" panose="020F0502020204030203" pitchFamily="34" charset="0"/>
                <a:cs typeface="Lato" panose="020F0502020204030203" pitchFamily="34" charset="0"/>
              </a:rPr>
              <a:t>Data patterns visualized for payload, launch site, flight number, and yearly trends​ </a:t>
            </a:r>
          </a:p>
          <a:p>
            <a:pPr marL="0" marR="0" indent="0" algn="l" rtl="0" eaLnBrk="1" fontAlgn="auto"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l" rtl="0" eaLnBrk="1" fontAlgn="auto" latinLnBrk="0" hangingPunct="1">
              <a:spcBef>
                <a:spcPts val="0"/>
              </a:spcBef>
              <a:spcAft>
                <a:spcPts val="0"/>
              </a:spcAft>
            </a:pPr>
            <a:r>
              <a:rPr lang="en-US" sz="1400" b="0" i="0" u="none" strike="noStrike" kern="1200" dirty="0">
                <a:effectLst/>
                <a:latin typeface="Lato" panose="020F0502020204030203" pitchFamily="34" charset="0"/>
                <a:ea typeface="Lato" panose="020F0502020204030203" pitchFamily="34" charset="0"/>
                <a:cs typeface="Lato" panose="020F0502020204030203" pitchFamily="34" charset="0"/>
              </a:rPr>
              <a:t>Data analyzed with SQL for total payload, payload range, and success/failure outcomes​ </a:t>
            </a:r>
          </a:p>
          <a:p>
            <a:pPr marL="0" marR="0" indent="0" algn="l" rtl="0" eaLnBrk="1" fontAlgn="auto"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l" rtl="0" eaLnBrk="1" fontAlgn="auto" latinLnBrk="0" hangingPunct="1">
              <a:spcBef>
                <a:spcPts val="0"/>
              </a:spcBef>
              <a:spcAft>
                <a:spcPts val="0"/>
              </a:spcAft>
            </a:pPr>
            <a:r>
              <a:rPr lang="en-US" sz="1400" b="0" i="0" u="none" strike="noStrike" kern="1200" dirty="0">
                <a:effectLst/>
                <a:latin typeface="Lato" panose="020F0502020204030203" pitchFamily="34" charset="0"/>
                <a:ea typeface="Lato" panose="020F0502020204030203" pitchFamily="34" charset="0"/>
                <a:cs typeface="Lato" panose="020F0502020204030203" pitchFamily="34" charset="0"/>
              </a:rPr>
              <a:t>Launch site success rates investigated in relation to geographical markers​ </a:t>
            </a:r>
          </a:p>
          <a:p>
            <a:pPr marL="0" marR="0" indent="0" algn="l" rtl="0" eaLnBrk="1" fontAlgn="auto"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l" rtl="0" eaLnBrk="1" fontAlgn="auto" latinLnBrk="0" hangingPunct="1">
              <a:spcBef>
                <a:spcPts val="0"/>
              </a:spcBef>
              <a:spcAft>
                <a:spcPts val="0"/>
              </a:spcAft>
            </a:pPr>
            <a:r>
              <a:rPr lang="en-US" sz="1400" b="0" i="0" u="none" strike="noStrike" kern="1200" dirty="0">
                <a:effectLst/>
                <a:latin typeface="Lato" panose="020F0502020204030203" pitchFamily="34" charset="0"/>
                <a:ea typeface="Lato" panose="020F0502020204030203" pitchFamily="34" charset="0"/>
                <a:cs typeface="Lato" panose="020F0502020204030203" pitchFamily="34" charset="0"/>
              </a:rPr>
              <a:t>Visualizations created for successful launch sites and payload ranges​ </a:t>
            </a:r>
          </a:p>
          <a:p>
            <a:pPr marL="0" marR="0" indent="0" algn="l" rtl="0" eaLnBrk="1" fontAlgn="auto" latinLnBrk="0" hangingPunct="1">
              <a:spcBef>
                <a:spcPts val="0"/>
              </a:spcBef>
              <a:spcAft>
                <a:spcPts val="0"/>
              </a:spcAft>
            </a:pP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marL="0" marR="0" indent="0" algn="l" rtl="0" eaLnBrk="1" fontAlgn="auto" latinLnBrk="0" hangingPunct="1">
              <a:spcBef>
                <a:spcPts val="0"/>
              </a:spcBef>
              <a:spcAft>
                <a:spcPts val="0"/>
              </a:spcAft>
            </a:pPr>
            <a:r>
              <a:rPr lang="en-US" sz="1400" b="0" i="0" u="none" strike="noStrike" kern="1200" dirty="0">
                <a:effectLst/>
                <a:latin typeface="Lato" panose="020F0502020204030203" pitchFamily="34" charset="0"/>
                <a:ea typeface="Lato" panose="020F0502020204030203" pitchFamily="34" charset="0"/>
                <a:cs typeface="Lato" panose="020F0502020204030203" pitchFamily="34" charset="0"/>
              </a:rPr>
              <a:t>Models built with logistic regression, SVM, decision tree, and KNN algorithms for outcome prediction</a:t>
            </a:r>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6" name="Oval 5">
            <a:extLst>
              <a:ext uri="{FF2B5EF4-FFF2-40B4-BE49-F238E27FC236}">
                <a16:creationId xmlns:a16="http://schemas.microsoft.com/office/drawing/2014/main" id="{720E7C0E-5DFF-7DE7-9E4B-CB84C4B9D10D}"/>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D777918-1CB6-1A63-FF71-FF56AA57B767}"/>
              </a:ext>
            </a:extLst>
          </p:cNvPr>
          <p:cNvCxnSpPr/>
          <p:nvPr/>
        </p:nvCxnSpPr>
        <p:spPr>
          <a:xfrm>
            <a:off x="1232452" y="1894548"/>
            <a:ext cx="64405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5A82AC-A362-BB7D-78C9-9B32D48CEC32}"/>
              </a:ext>
            </a:extLst>
          </p:cNvPr>
          <p:cNvCxnSpPr/>
          <p:nvPr/>
        </p:nvCxnSpPr>
        <p:spPr>
          <a:xfrm>
            <a:off x="1252332" y="2285485"/>
            <a:ext cx="64405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16042C2-545F-85D9-DDB0-9EEF4A675D6C}"/>
              </a:ext>
            </a:extLst>
          </p:cNvPr>
          <p:cNvCxnSpPr/>
          <p:nvPr/>
        </p:nvCxnSpPr>
        <p:spPr>
          <a:xfrm>
            <a:off x="1264422" y="2696302"/>
            <a:ext cx="64405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77BC6F5-3234-3EBC-F256-8BCCB9755079}"/>
              </a:ext>
            </a:extLst>
          </p:cNvPr>
          <p:cNvCxnSpPr/>
          <p:nvPr/>
        </p:nvCxnSpPr>
        <p:spPr>
          <a:xfrm>
            <a:off x="1266048" y="3173380"/>
            <a:ext cx="64405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77A842-1577-F968-54F7-F7D9ECFA6F67}"/>
              </a:ext>
            </a:extLst>
          </p:cNvPr>
          <p:cNvCxnSpPr/>
          <p:nvPr/>
        </p:nvCxnSpPr>
        <p:spPr>
          <a:xfrm>
            <a:off x="1278836" y="3769730"/>
            <a:ext cx="64405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D9BD20-E56C-C300-6D31-FB84F3059085}"/>
              </a:ext>
            </a:extLst>
          </p:cNvPr>
          <p:cNvCxnSpPr/>
          <p:nvPr/>
        </p:nvCxnSpPr>
        <p:spPr>
          <a:xfrm>
            <a:off x="1278836" y="4233556"/>
            <a:ext cx="64405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AD667BC-2076-FFC7-39A8-3F2B1C465691}"/>
              </a:ext>
            </a:extLst>
          </p:cNvPr>
          <p:cNvCxnSpPr/>
          <p:nvPr/>
        </p:nvCxnSpPr>
        <p:spPr>
          <a:xfrm>
            <a:off x="1278836" y="4644376"/>
            <a:ext cx="644055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1597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B88E89-E497-BDBB-5EB1-D90D7B25F9DB}"/>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C7B76DD-C517-5A4F-85A8-1DAFF900E36D}"/>
              </a:ext>
            </a:extLst>
          </p:cNvPr>
          <p:cNvSpPr txBox="1"/>
          <p:nvPr/>
        </p:nvSpPr>
        <p:spPr>
          <a:xfrm>
            <a:off x="1620907" y="1501054"/>
            <a:ext cx="6515928" cy="1054135"/>
          </a:xfrm>
          <a:prstGeom prst="rect">
            <a:avLst/>
          </a:prstGeom>
          <a:noFill/>
        </p:spPr>
        <p:txBody>
          <a:bodyPr wrap="square" rtlCol="0">
            <a:spAutoFit/>
          </a:bodyPr>
          <a:lstStyle/>
          <a:p>
            <a:pPr>
              <a:lnSpc>
                <a:spcPts val="1540"/>
              </a:lnSpc>
            </a:pPr>
            <a:r>
              <a:rPr lang="en-US" sz="1400" b="1" dirty="0">
                <a:latin typeface="Lato" panose="020F0502020204030203" pitchFamily="34" charset="0"/>
                <a:ea typeface="Lato" panose="020F0502020204030203" pitchFamily="34" charset="0"/>
                <a:cs typeface="Lato" panose="020F0502020204030203" pitchFamily="34" charset="0"/>
              </a:rPr>
              <a:t>Booster Drone Ship Landing:</a:t>
            </a:r>
          </a:p>
          <a:p>
            <a:pPr>
              <a:lnSpc>
                <a:spcPts val="1540"/>
              </a:lnSpc>
            </a:pPr>
            <a:endParaRPr lang="en-US" sz="1400" b="1"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On December 22nd, 2015, SpaceX successfully landed a booster weighing between 4,000 and 6,000 kilograms on a drone ship, carrying payloads for JSCAT-14, JSCAT-16, SES-10, SES-11, and EchoStar 105 satellites</a:t>
            </a:r>
            <a:endParaRPr lang="en-US" sz="1400" b="1" dirty="0">
              <a:latin typeface="Lato" panose="020F0502020204030203" pitchFamily="34" charset="0"/>
              <a:ea typeface="Lato" panose="020F0502020204030203" pitchFamily="34" charset="0"/>
              <a:cs typeface="Lato" panose="020F0502020204030203" pitchFamily="34" charset="0"/>
            </a:endParaRPr>
          </a:p>
        </p:txBody>
      </p:sp>
      <p:pic>
        <p:nvPicPr>
          <p:cNvPr id="11" name="Picture 10" descr="Text&#10;&#10;Description automatically generated">
            <a:extLst>
              <a:ext uri="{FF2B5EF4-FFF2-40B4-BE49-F238E27FC236}">
                <a16:creationId xmlns:a16="http://schemas.microsoft.com/office/drawing/2014/main" id="{0C507877-6A35-7231-4572-CA0505F7183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81013" y="3004390"/>
            <a:ext cx="6195716" cy="1899700"/>
          </a:xfrm>
          <a:prstGeom prst="rect">
            <a:avLst/>
          </a:prstGeom>
        </p:spPr>
      </p:pic>
      <p:sp>
        <p:nvSpPr>
          <p:cNvPr id="3" name="TextBox 2">
            <a:extLst>
              <a:ext uri="{FF2B5EF4-FFF2-40B4-BE49-F238E27FC236}">
                <a16:creationId xmlns:a16="http://schemas.microsoft.com/office/drawing/2014/main" id="{D61878C4-F90F-925C-2321-E9D7BB752E57}"/>
              </a:ext>
            </a:extLst>
          </p:cNvPr>
          <p:cNvSpPr txBox="1"/>
          <p:nvPr/>
        </p:nvSpPr>
        <p:spPr>
          <a:xfrm>
            <a:off x="0" y="-622350"/>
            <a:ext cx="12192000" cy="1692771"/>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DRONE SHIP LANDING WITH PAYLOAD 4,000KG - 6,000KG </a:t>
            </a:r>
          </a:p>
        </p:txBody>
      </p:sp>
      <p:sp>
        <p:nvSpPr>
          <p:cNvPr id="5" name="Oval 4">
            <a:extLst>
              <a:ext uri="{FF2B5EF4-FFF2-40B4-BE49-F238E27FC236}">
                <a16:creationId xmlns:a16="http://schemas.microsoft.com/office/drawing/2014/main" id="{D3A47610-6458-0E54-0808-CACD4AFD9E1B}"/>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9373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B88E89-E497-BDBB-5EB1-D90D7B25F9DB}"/>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6DECE5C5-A49C-7A44-A3FB-2828F8B0D8BF}"/>
              </a:ext>
            </a:extLst>
          </p:cNvPr>
          <p:cNvSpPr txBox="1"/>
          <p:nvPr/>
        </p:nvSpPr>
        <p:spPr>
          <a:xfrm>
            <a:off x="1470650" y="1524892"/>
            <a:ext cx="6531284" cy="1222964"/>
          </a:xfrm>
          <a:prstGeom prst="rect">
            <a:avLst/>
          </a:prstGeom>
          <a:noFill/>
        </p:spPr>
        <p:txBody>
          <a:bodyPr wrap="square" rtlCol="0">
            <a:spAutoFit/>
          </a:bodyPr>
          <a:lstStyle/>
          <a:p>
            <a:pPr>
              <a:lnSpc>
                <a:spcPts val="1540"/>
              </a:lnSpc>
            </a:pPr>
            <a:r>
              <a:rPr lang="en-US" sz="1400" b="1" dirty="0">
                <a:latin typeface="Lato" panose="020F0502020204030203" pitchFamily="34" charset="0"/>
                <a:ea typeface="Lato" panose="020F0502020204030203" pitchFamily="34" charset="0"/>
                <a:cs typeface="Lato" panose="020F0502020204030203" pitchFamily="34" charset="0"/>
              </a:rPr>
              <a:t>Total Number Of Successful And Failed Mission Outcomes:</a:t>
            </a:r>
          </a:p>
          <a:p>
            <a:pPr>
              <a:lnSpc>
                <a:spcPts val="1540"/>
              </a:lnSpc>
            </a:pPr>
            <a:endParaRPr lang="en-US" sz="1400" b="1"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99 Successful Landings</a:t>
            </a:r>
          </a:p>
          <a:p>
            <a:pP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1 Success (payload status unclear)</a:t>
            </a:r>
          </a:p>
          <a:p>
            <a:pP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1 Failure </a:t>
            </a:r>
            <a:r>
              <a:rPr lang="en-US" sz="1400" dirty="0">
                <a:latin typeface="Lato" panose="020F0502020204030203" pitchFamily="34" charset="0"/>
                <a:ea typeface="Lato" panose="020F0502020204030203" pitchFamily="34" charset="0"/>
                <a:cs typeface="Lato" panose="020F0502020204030203" pitchFamily="34" charset="0"/>
              </a:rPr>
              <a:t>In Flight</a:t>
            </a: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 </a:t>
            </a:r>
            <a:endParaRPr lang="en-US" sz="1400" dirty="0">
              <a:latin typeface="Lato" panose="020F0502020204030203" pitchFamily="34" charset="0"/>
              <a:ea typeface="Lato" panose="020F0502020204030203" pitchFamily="34" charset="0"/>
              <a:cs typeface="Lato" panose="020F0502020204030203" pitchFamily="34" charset="0"/>
            </a:endParaRPr>
          </a:p>
          <a:p>
            <a:pPr algn="ctr">
              <a:lnSpc>
                <a:spcPts val="1540"/>
              </a:lnSpc>
            </a:pPr>
            <a:endParaRPr lang="en-US" sz="9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24" name="Picture 23" descr="Text&#10;&#10;Description automatically generated">
            <a:extLst>
              <a:ext uri="{FF2B5EF4-FFF2-40B4-BE49-F238E27FC236}">
                <a16:creationId xmlns:a16="http://schemas.microsoft.com/office/drawing/2014/main" id="{BBFE3EE3-8D31-DA32-3AD1-2D44B75954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02704" y="3097158"/>
            <a:ext cx="7006465" cy="2148287"/>
          </a:xfrm>
          <a:prstGeom prst="rect">
            <a:avLst/>
          </a:prstGeom>
        </p:spPr>
      </p:pic>
      <p:sp>
        <p:nvSpPr>
          <p:cNvPr id="3" name="TextBox 2">
            <a:extLst>
              <a:ext uri="{FF2B5EF4-FFF2-40B4-BE49-F238E27FC236}">
                <a16:creationId xmlns:a16="http://schemas.microsoft.com/office/drawing/2014/main" id="{D61878C4-F90F-925C-2321-E9D7BB752E57}"/>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MISSION OUTCOMES: SUCCESS / FAILUER</a:t>
            </a:r>
            <a:endParaRPr lang="en-US" sz="2800" dirty="0">
              <a:effectLst/>
              <a:latin typeface="SpaceX"/>
            </a:endParaRPr>
          </a:p>
        </p:txBody>
      </p:sp>
      <p:sp>
        <p:nvSpPr>
          <p:cNvPr id="5" name="Oval 4">
            <a:extLst>
              <a:ext uri="{FF2B5EF4-FFF2-40B4-BE49-F238E27FC236}">
                <a16:creationId xmlns:a16="http://schemas.microsoft.com/office/drawing/2014/main" id="{D3A47610-6458-0E54-0808-CACD4AFD9E1B}"/>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207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8AFA89-2D45-0025-C753-7A0EB0343FF8}"/>
              </a:ext>
            </a:extLst>
          </p:cNvPr>
          <p:cNvSpPr/>
          <p:nvPr/>
        </p:nvSpPr>
        <p:spPr>
          <a:xfrm>
            <a:off x="10889"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F2942DD-E807-8D4E-AAB0-FB9B465C94C3}"/>
              </a:ext>
            </a:extLst>
          </p:cNvPr>
          <p:cNvSpPr txBox="1"/>
          <p:nvPr/>
        </p:nvSpPr>
        <p:spPr>
          <a:xfrm>
            <a:off x="851911" y="1318995"/>
            <a:ext cx="2658738" cy="1615892"/>
          </a:xfrm>
          <a:prstGeom prst="rect">
            <a:avLst/>
          </a:prstGeom>
          <a:noFill/>
        </p:spPr>
        <p:txBody>
          <a:bodyPr wrap="square" rtlCol="0">
            <a:spAutoFit/>
          </a:bodyPr>
          <a:lstStyle/>
          <a:p>
            <a:pPr>
              <a:lnSpc>
                <a:spcPts val="1540"/>
              </a:lnSpc>
            </a:pPr>
            <a:endParaRPr lang="en-US" sz="1200" b="1"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B1048.4 </a:t>
            </a:r>
          </a:p>
          <a:p>
            <a:pP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B1049.4 </a:t>
            </a:r>
          </a:p>
          <a:p>
            <a:pP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B1051.3 </a:t>
            </a:r>
          </a:p>
          <a:p>
            <a:pP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B1056.4</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FC7B76DD-C517-5A4F-85A8-1DAFF900E36D}"/>
              </a:ext>
            </a:extLst>
          </p:cNvPr>
          <p:cNvSpPr txBox="1"/>
          <p:nvPr/>
        </p:nvSpPr>
        <p:spPr>
          <a:xfrm>
            <a:off x="3383663" y="1318995"/>
            <a:ext cx="2658738" cy="1615892"/>
          </a:xfrm>
          <a:prstGeom prst="rect">
            <a:avLst/>
          </a:prstGeom>
          <a:noFill/>
        </p:spPr>
        <p:txBody>
          <a:bodyPr wrap="square" rtlCol="0">
            <a:spAutoFit/>
          </a:bodyPr>
          <a:lstStyle/>
          <a:p>
            <a:pPr>
              <a:lnSpc>
                <a:spcPts val="1540"/>
              </a:lnSpc>
            </a:pPr>
            <a:endParaRPr lang="en-US" sz="1200" b="1"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B1048.5</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B1051.4</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B1049.5</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B1060.2</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6DECE5C5-A49C-7A44-A3FB-2828F8B0D8BF}"/>
              </a:ext>
            </a:extLst>
          </p:cNvPr>
          <p:cNvSpPr txBox="1"/>
          <p:nvPr/>
        </p:nvSpPr>
        <p:spPr>
          <a:xfrm>
            <a:off x="6053290" y="1318995"/>
            <a:ext cx="2658738" cy="1615892"/>
          </a:xfrm>
          <a:prstGeom prst="rect">
            <a:avLst/>
          </a:prstGeom>
          <a:noFill/>
        </p:spPr>
        <p:txBody>
          <a:bodyPr wrap="square" rtlCol="0">
            <a:spAutoFit/>
          </a:bodyPr>
          <a:lstStyle/>
          <a:p>
            <a:pPr>
              <a:lnSpc>
                <a:spcPts val="1540"/>
              </a:lnSpc>
            </a:pPr>
            <a:endParaRPr lang="en-US" sz="1200" b="1" dirty="0">
              <a:latin typeface="Lato" panose="020F0502020204030203" pitchFamily="34" charset="0"/>
              <a:ea typeface="Lato" panose="020F0502020204030203" pitchFamily="34" charset="0"/>
              <a:cs typeface="Lato" panose="020F0502020204030203" pitchFamily="34" charset="0"/>
            </a:endParaRP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B1058.3</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B1051.6</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B1060.3</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a:t>
            </a:r>
          </a:p>
          <a:p>
            <a:pPr>
              <a:lnSpc>
                <a:spcPts val="1540"/>
              </a:lnSpc>
            </a:pP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SpaceX Falcon 9 Block 5 B1049.7</a:t>
            </a:r>
            <a:endParaRPr lang="en-US" sz="1200" dirty="0">
              <a:latin typeface="Lato" panose="020F0502020204030203" pitchFamily="34" charset="0"/>
              <a:ea typeface="Lato" panose="020F0502020204030203" pitchFamily="34" charset="0"/>
              <a:cs typeface="Lato" panose="020F0502020204030203" pitchFamily="34" charset="0"/>
            </a:endParaRPr>
          </a:p>
        </p:txBody>
      </p:sp>
      <p:pic>
        <p:nvPicPr>
          <p:cNvPr id="6" name="Picture 5" descr="Text&#10;&#10;Description automatically generated">
            <a:extLst>
              <a:ext uri="{FF2B5EF4-FFF2-40B4-BE49-F238E27FC236}">
                <a16:creationId xmlns:a16="http://schemas.microsoft.com/office/drawing/2014/main" id="{255E50FD-3898-8151-50F2-CDA6B3413FC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4166" y="3067607"/>
            <a:ext cx="7102049" cy="3657673"/>
          </a:xfrm>
          <a:prstGeom prst="rect">
            <a:avLst/>
          </a:prstGeom>
        </p:spPr>
      </p:pic>
      <p:sp>
        <p:nvSpPr>
          <p:cNvPr id="7" name="TextBox 6">
            <a:extLst>
              <a:ext uri="{FF2B5EF4-FFF2-40B4-BE49-F238E27FC236}">
                <a16:creationId xmlns:a16="http://schemas.microsoft.com/office/drawing/2014/main" id="{07D6D496-B874-1D62-DC00-60D74F5633D4}"/>
              </a:ext>
            </a:extLst>
          </p:cNvPr>
          <p:cNvSpPr txBox="1"/>
          <p:nvPr/>
        </p:nvSpPr>
        <p:spPr>
          <a:xfrm>
            <a:off x="1575331" y="1011218"/>
            <a:ext cx="6161362" cy="307777"/>
          </a:xfrm>
          <a:prstGeom prst="rect">
            <a:avLst/>
          </a:prstGeom>
          <a:noFill/>
        </p:spPr>
        <p:txBody>
          <a:bodyPr wrap="square" rtlCol="0">
            <a:spAutoFit/>
          </a:bodyPr>
          <a:lstStyle/>
          <a:p>
            <a:pPr algn="ctr"/>
            <a:r>
              <a:rPr lang="en-US" sz="1400" u="sng" dirty="0">
                <a:latin typeface="Lato" panose="020F0502020204030203" pitchFamily="34" charset="0"/>
                <a:ea typeface="Lato" panose="020F0502020204030203" pitchFamily="34" charset="0"/>
                <a:cs typeface="Lato" panose="020F0502020204030203" pitchFamily="34" charset="0"/>
              </a:rPr>
              <a:t>Names of boosters which have max carrying payload mass using a subquery </a:t>
            </a:r>
          </a:p>
        </p:txBody>
      </p:sp>
      <p:sp>
        <p:nvSpPr>
          <p:cNvPr id="3" name="TextBox 2">
            <a:extLst>
              <a:ext uri="{FF2B5EF4-FFF2-40B4-BE49-F238E27FC236}">
                <a16:creationId xmlns:a16="http://schemas.microsoft.com/office/drawing/2014/main" id="{5B771CAE-44F0-DC87-B5E8-2ED729BAF9AB}"/>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BOOSTERS CARRYING MAX PAYLOAD</a:t>
            </a:r>
            <a:endParaRPr lang="en-US" sz="2800" dirty="0">
              <a:effectLst/>
              <a:latin typeface="SpaceX"/>
            </a:endParaRPr>
          </a:p>
        </p:txBody>
      </p:sp>
      <p:sp>
        <p:nvSpPr>
          <p:cNvPr id="5" name="Oval 4">
            <a:extLst>
              <a:ext uri="{FF2B5EF4-FFF2-40B4-BE49-F238E27FC236}">
                <a16:creationId xmlns:a16="http://schemas.microsoft.com/office/drawing/2014/main" id="{8C6CD660-6BC0-242D-674E-19027437E758}"/>
              </a:ext>
            </a:extLst>
          </p:cNvPr>
          <p:cNvSpPr/>
          <p:nvPr/>
        </p:nvSpPr>
        <p:spPr>
          <a:xfrm>
            <a:off x="8726031" y="503610"/>
            <a:ext cx="3100263" cy="5405936"/>
          </a:xfrm>
          <a:prstGeom prst="ellipse">
            <a:avLst/>
          </a:prstGeom>
          <a:blipFill dpi="0" rotWithShape="1">
            <a:blip r:embed="rId5"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CEFED5A-BA63-8D2D-4685-B569EA620ACB}"/>
              </a:ext>
            </a:extLst>
          </p:cNvPr>
          <p:cNvCxnSpPr>
            <a:cxnSpLocks/>
          </p:cNvCxnSpPr>
          <p:nvPr/>
        </p:nvCxnSpPr>
        <p:spPr>
          <a:xfrm>
            <a:off x="858159" y="1802296"/>
            <a:ext cx="76629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847066-CED1-B429-71FF-6246C854E19B}"/>
              </a:ext>
            </a:extLst>
          </p:cNvPr>
          <p:cNvCxnSpPr>
            <a:cxnSpLocks/>
          </p:cNvCxnSpPr>
          <p:nvPr/>
        </p:nvCxnSpPr>
        <p:spPr>
          <a:xfrm>
            <a:off x="858159" y="2206487"/>
            <a:ext cx="76629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214F4D-A32A-956A-1909-E8C1903B92E0}"/>
              </a:ext>
            </a:extLst>
          </p:cNvPr>
          <p:cNvCxnSpPr>
            <a:cxnSpLocks/>
          </p:cNvCxnSpPr>
          <p:nvPr/>
        </p:nvCxnSpPr>
        <p:spPr>
          <a:xfrm>
            <a:off x="858159" y="2564296"/>
            <a:ext cx="766298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273F7A-9C5B-C348-DB43-7BD56BCF07E1}"/>
              </a:ext>
            </a:extLst>
          </p:cNvPr>
          <p:cNvCxnSpPr>
            <a:cxnSpLocks/>
          </p:cNvCxnSpPr>
          <p:nvPr/>
        </p:nvCxnSpPr>
        <p:spPr>
          <a:xfrm>
            <a:off x="3357159" y="1457739"/>
            <a:ext cx="0" cy="14771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CA18037-A62B-5F60-15A5-4C4BD3055860}"/>
              </a:ext>
            </a:extLst>
          </p:cNvPr>
          <p:cNvCxnSpPr>
            <a:cxnSpLocks/>
          </p:cNvCxnSpPr>
          <p:nvPr/>
        </p:nvCxnSpPr>
        <p:spPr>
          <a:xfrm>
            <a:off x="5961211" y="1477619"/>
            <a:ext cx="0" cy="14771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3662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D384C5-57B7-A5FC-841B-F06A957A86CB}"/>
              </a:ext>
            </a:extLst>
          </p:cNvPr>
          <p:cNvSpPr/>
          <p:nvPr/>
        </p:nvSpPr>
        <p:spPr>
          <a:xfrm>
            <a:off x="10889"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F2942DD-E807-8D4E-AAB0-FB9B465C94C3}"/>
              </a:ext>
            </a:extLst>
          </p:cNvPr>
          <p:cNvSpPr txBox="1"/>
          <p:nvPr/>
        </p:nvSpPr>
        <p:spPr>
          <a:xfrm>
            <a:off x="1560526" y="1540746"/>
            <a:ext cx="1946404" cy="1419941"/>
          </a:xfrm>
          <a:prstGeom prst="rect">
            <a:avLst/>
          </a:prstGeom>
          <a:noFill/>
        </p:spPr>
        <p:txBody>
          <a:bodyPr wrap="square" rtlCol="0">
            <a:spAutoFit/>
          </a:bodyPr>
          <a:lstStyle/>
          <a:p>
            <a:pPr algn="ctr">
              <a:lnSpc>
                <a:spcPts val="1540"/>
              </a:lnSpc>
            </a:pPr>
            <a:r>
              <a:rPr lang="en-US" sz="1200" b="1" dirty="0">
                <a:latin typeface="Lato" panose="020F0502020204030203" pitchFamily="34" charset="0"/>
                <a:ea typeface="Lato" panose="020F0502020204030203" pitchFamily="34" charset="0"/>
                <a:cs typeface="Lato" panose="020F0502020204030203" pitchFamily="34" charset="0"/>
              </a:rPr>
              <a:t>Date / Booster Version</a:t>
            </a:r>
          </a:p>
          <a:p>
            <a:pPr algn="ct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gn="ctr">
              <a:lnSpc>
                <a:spcPts val="1540"/>
              </a:lnSpc>
            </a:pPr>
            <a:r>
              <a:rPr lang="en-US" sz="1200" dirty="0">
                <a:latin typeface="Lato" panose="020F0502020204030203" pitchFamily="34" charset="0"/>
                <a:ea typeface="Lato" panose="020F0502020204030203" pitchFamily="34" charset="0"/>
                <a:cs typeface="Lato" panose="020F0502020204030203" pitchFamily="34" charset="0"/>
              </a:rPr>
              <a:t>10-01-2015 </a:t>
            </a:r>
          </a:p>
          <a:p>
            <a:pPr algn="ctr">
              <a:lnSpc>
                <a:spcPts val="1540"/>
              </a:lnSpc>
            </a:pPr>
            <a:r>
              <a:rPr lang="en-US" sz="1200" dirty="0">
                <a:latin typeface="Lato" panose="020F0502020204030203" pitchFamily="34" charset="0"/>
                <a:ea typeface="Lato" panose="020F0502020204030203" pitchFamily="34" charset="0"/>
                <a:cs typeface="Lato" panose="020F0502020204030203" pitchFamily="34" charset="0"/>
              </a:rPr>
              <a:t>F9 v1.1 B1012</a:t>
            </a:r>
          </a:p>
          <a:p>
            <a:pPr algn="ct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gn="ctr">
              <a:lnSpc>
                <a:spcPts val="1540"/>
              </a:lnSpc>
            </a:pPr>
            <a:r>
              <a:rPr lang="en-US" sz="1200" dirty="0">
                <a:latin typeface="Lato" panose="020F0502020204030203" pitchFamily="34" charset="0"/>
                <a:ea typeface="Lato" panose="020F0502020204030203" pitchFamily="34" charset="0"/>
                <a:cs typeface="Lato" panose="020F0502020204030203" pitchFamily="34" charset="0"/>
              </a:rPr>
              <a:t>14-04-2015</a:t>
            </a:r>
          </a:p>
          <a:p>
            <a:pPr algn="ctr">
              <a:lnSpc>
                <a:spcPts val="1540"/>
              </a:lnSpc>
            </a:pPr>
            <a:r>
              <a:rPr lang="en-US" sz="1200" dirty="0">
                <a:latin typeface="Lato" panose="020F0502020204030203" pitchFamily="34" charset="0"/>
                <a:ea typeface="Lato" panose="020F0502020204030203" pitchFamily="34" charset="0"/>
                <a:cs typeface="Lato" panose="020F0502020204030203" pitchFamily="34" charset="0"/>
              </a:rPr>
              <a:t>F9 v1.1 B1015</a:t>
            </a:r>
          </a:p>
        </p:txBody>
      </p:sp>
      <p:sp>
        <p:nvSpPr>
          <p:cNvPr id="13" name="TextBox 12">
            <a:extLst>
              <a:ext uri="{FF2B5EF4-FFF2-40B4-BE49-F238E27FC236}">
                <a16:creationId xmlns:a16="http://schemas.microsoft.com/office/drawing/2014/main" id="{FC7B76DD-C517-5A4F-85A8-1DAFF900E36D}"/>
              </a:ext>
            </a:extLst>
          </p:cNvPr>
          <p:cNvSpPr txBox="1"/>
          <p:nvPr/>
        </p:nvSpPr>
        <p:spPr>
          <a:xfrm>
            <a:off x="3648966" y="1540746"/>
            <a:ext cx="1946404" cy="1419941"/>
          </a:xfrm>
          <a:prstGeom prst="rect">
            <a:avLst/>
          </a:prstGeom>
          <a:noFill/>
        </p:spPr>
        <p:txBody>
          <a:bodyPr wrap="square" rtlCol="0">
            <a:spAutoFit/>
          </a:bodyPr>
          <a:lstStyle/>
          <a:p>
            <a:pPr algn="ctr">
              <a:lnSpc>
                <a:spcPts val="1540"/>
              </a:lnSpc>
            </a:pPr>
            <a:r>
              <a:rPr lang="en-US" sz="1200" b="1" dirty="0">
                <a:latin typeface="Lato" panose="020F0502020204030203" pitchFamily="34" charset="0"/>
                <a:ea typeface="Lato" panose="020F0502020204030203" pitchFamily="34" charset="0"/>
                <a:cs typeface="Lato" panose="020F0502020204030203" pitchFamily="34" charset="0"/>
              </a:rPr>
              <a:t>Launch Site</a:t>
            </a:r>
          </a:p>
          <a:p>
            <a:pPr algn="ct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gn="ctr">
              <a:lnSpc>
                <a:spcPts val="1540"/>
              </a:lnSpc>
            </a:pPr>
            <a:r>
              <a:rPr lang="en-US" sz="1200" dirty="0">
                <a:latin typeface="Lato" panose="020F0502020204030203" pitchFamily="34" charset="0"/>
                <a:ea typeface="Lato" panose="020F0502020204030203" pitchFamily="34" charset="0"/>
                <a:cs typeface="Lato" panose="020F0502020204030203" pitchFamily="34" charset="0"/>
              </a:rPr>
              <a:t>CCAFS LC-40</a:t>
            </a:r>
          </a:p>
          <a:p>
            <a:pPr algn="ct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gn="ct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gn="ctr">
              <a:lnSpc>
                <a:spcPts val="1540"/>
              </a:lnSpc>
            </a:pPr>
            <a:r>
              <a:rPr lang="en-US" sz="1200" dirty="0">
                <a:latin typeface="Lato" panose="020F0502020204030203" pitchFamily="34" charset="0"/>
                <a:ea typeface="Lato" panose="020F0502020204030203" pitchFamily="34" charset="0"/>
                <a:cs typeface="Lato" panose="020F0502020204030203" pitchFamily="34" charset="0"/>
              </a:rPr>
              <a:t>CCAFS LC-40</a:t>
            </a:r>
          </a:p>
          <a:p>
            <a:pPr algn="ct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6DECE5C5-A49C-7A44-A3FB-2828F8B0D8BF}"/>
              </a:ext>
            </a:extLst>
          </p:cNvPr>
          <p:cNvSpPr txBox="1"/>
          <p:nvPr/>
        </p:nvSpPr>
        <p:spPr>
          <a:xfrm>
            <a:off x="5709799" y="1540746"/>
            <a:ext cx="1946404" cy="1227580"/>
          </a:xfrm>
          <a:prstGeom prst="rect">
            <a:avLst/>
          </a:prstGeom>
          <a:noFill/>
        </p:spPr>
        <p:txBody>
          <a:bodyPr wrap="square" rtlCol="0">
            <a:spAutoFit/>
          </a:bodyPr>
          <a:lstStyle/>
          <a:p>
            <a:pPr algn="ctr">
              <a:lnSpc>
                <a:spcPts val="1540"/>
              </a:lnSpc>
            </a:pPr>
            <a:r>
              <a:rPr lang="en-US" sz="1200" b="1" dirty="0">
                <a:latin typeface="Lato" panose="020F0502020204030203" pitchFamily="34" charset="0"/>
                <a:ea typeface="Lato" panose="020F0502020204030203" pitchFamily="34" charset="0"/>
                <a:cs typeface="Lato" panose="020F0502020204030203" pitchFamily="34" charset="0"/>
              </a:rPr>
              <a:t>Landing Outcome</a:t>
            </a:r>
          </a:p>
          <a:p>
            <a:pPr algn="ct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gn="ctr">
              <a:lnSpc>
                <a:spcPts val="1540"/>
              </a:lnSpc>
            </a:pPr>
            <a:r>
              <a:rPr lang="en-US" sz="1200" dirty="0">
                <a:latin typeface="Lato" panose="020F0502020204030203" pitchFamily="34" charset="0"/>
                <a:ea typeface="Lato" panose="020F0502020204030203" pitchFamily="34" charset="0"/>
                <a:cs typeface="Lato" panose="020F0502020204030203" pitchFamily="34" charset="0"/>
              </a:rPr>
              <a:t>Failure (Drone Ship)</a:t>
            </a:r>
          </a:p>
          <a:p>
            <a:pPr algn="ct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gn="ctr">
              <a:lnSpc>
                <a:spcPts val="1540"/>
              </a:lnSpc>
            </a:pPr>
            <a:endParaRPr lang="en-US" sz="1200" dirty="0">
              <a:latin typeface="Lato" panose="020F0502020204030203" pitchFamily="34" charset="0"/>
              <a:ea typeface="Lato" panose="020F0502020204030203" pitchFamily="34" charset="0"/>
              <a:cs typeface="Lato" panose="020F0502020204030203" pitchFamily="34" charset="0"/>
            </a:endParaRPr>
          </a:p>
          <a:p>
            <a:pPr algn="ctr">
              <a:lnSpc>
                <a:spcPts val="1540"/>
              </a:lnSpc>
            </a:pPr>
            <a:r>
              <a:rPr lang="en-US" sz="1200" dirty="0">
                <a:latin typeface="Lato" panose="020F0502020204030203" pitchFamily="34" charset="0"/>
                <a:ea typeface="Lato" panose="020F0502020204030203" pitchFamily="34" charset="0"/>
                <a:cs typeface="Lato" panose="020F0502020204030203" pitchFamily="34" charset="0"/>
              </a:rPr>
              <a:t>Failure (Drone Ship)</a:t>
            </a:r>
          </a:p>
        </p:txBody>
      </p:sp>
      <p:pic>
        <p:nvPicPr>
          <p:cNvPr id="6" name="Picture 5" descr="Text&#10;&#10;Description automatically generated">
            <a:extLst>
              <a:ext uri="{FF2B5EF4-FFF2-40B4-BE49-F238E27FC236}">
                <a16:creationId xmlns:a16="http://schemas.microsoft.com/office/drawing/2014/main" id="{EA1D2BCA-CD6F-9DBA-F98C-1B67EE015E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7745" y="3223753"/>
            <a:ext cx="7191691" cy="2558118"/>
          </a:xfrm>
          <a:prstGeom prst="rect">
            <a:avLst/>
          </a:prstGeom>
        </p:spPr>
      </p:pic>
      <p:sp>
        <p:nvSpPr>
          <p:cNvPr id="3" name="TextBox 2">
            <a:extLst>
              <a:ext uri="{FF2B5EF4-FFF2-40B4-BE49-F238E27FC236}">
                <a16:creationId xmlns:a16="http://schemas.microsoft.com/office/drawing/2014/main" id="{92ECA38A-A0DF-CD72-C5D3-0E1AB4E62847}"/>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2015 LAUNCH RECORDS</a:t>
            </a:r>
          </a:p>
        </p:txBody>
      </p:sp>
      <p:sp>
        <p:nvSpPr>
          <p:cNvPr id="5" name="Oval 4">
            <a:extLst>
              <a:ext uri="{FF2B5EF4-FFF2-40B4-BE49-F238E27FC236}">
                <a16:creationId xmlns:a16="http://schemas.microsoft.com/office/drawing/2014/main" id="{35A45E68-F1E5-BFCC-3B67-1F85250B793A}"/>
              </a:ext>
            </a:extLst>
          </p:cNvPr>
          <p:cNvSpPr/>
          <p:nvPr/>
        </p:nvSpPr>
        <p:spPr>
          <a:xfrm>
            <a:off x="8726031" y="503610"/>
            <a:ext cx="3100263" cy="5405936"/>
          </a:xfrm>
          <a:prstGeom prst="ellipse">
            <a:avLst/>
          </a:prstGeom>
          <a:blipFill dpi="0" rotWithShape="1">
            <a:blip r:embed="rId5"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4B4D5B91-C000-BDBA-DE94-8B563EC93635}"/>
              </a:ext>
            </a:extLst>
          </p:cNvPr>
          <p:cNvCxnSpPr/>
          <p:nvPr/>
        </p:nvCxnSpPr>
        <p:spPr>
          <a:xfrm>
            <a:off x="3648966" y="1540746"/>
            <a:ext cx="0" cy="1419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2A1623A-CF6D-565E-5623-7285EEC7D8BC}"/>
              </a:ext>
            </a:extLst>
          </p:cNvPr>
          <p:cNvCxnSpPr/>
          <p:nvPr/>
        </p:nvCxnSpPr>
        <p:spPr>
          <a:xfrm>
            <a:off x="5550650" y="1534121"/>
            <a:ext cx="0" cy="14199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3EC527-D694-6508-1582-A5CADC036A2E}"/>
              </a:ext>
            </a:extLst>
          </p:cNvPr>
          <p:cNvCxnSpPr>
            <a:cxnSpLocks/>
          </p:cNvCxnSpPr>
          <p:nvPr/>
        </p:nvCxnSpPr>
        <p:spPr>
          <a:xfrm>
            <a:off x="1560526" y="2411896"/>
            <a:ext cx="58918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9E84EE-8D69-C359-CB10-7C2ABDFA06BC}"/>
              </a:ext>
            </a:extLst>
          </p:cNvPr>
          <p:cNvCxnSpPr>
            <a:cxnSpLocks/>
          </p:cNvCxnSpPr>
          <p:nvPr/>
        </p:nvCxnSpPr>
        <p:spPr>
          <a:xfrm>
            <a:off x="1593658" y="1782420"/>
            <a:ext cx="589180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5906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94B2E2-25C7-42C0-0C6A-289627730E3D}"/>
              </a:ext>
            </a:extLst>
          </p:cNvPr>
          <p:cNvSpPr/>
          <p:nvPr/>
        </p:nvSpPr>
        <p:spPr>
          <a:xfrm>
            <a:off x="10889"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Text&#10;&#10;Description automatically generated">
            <a:extLst>
              <a:ext uri="{FF2B5EF4-FFF2-40B4-BE49-F238E27FC236}">
                <a16:creationId xmlns:a16="http://schemas.microsoft.com/office/drawing/2014/main" id="{771ECE1C-161F-4FB5-326B-2586095261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29740" y="4780241"/>
            <a:ext cx="6398031" cy="1999993"/>
          </a:xfrm>
          <a:prstGeom prst="rect">
            <a:avLst/>
          </a:prstGeom>
          <a:solidFill>
            <a:schemeClr val="bg1"/>
          </a:solidFill>
        </p:spPr>
      </p:pic>
      <p:sp>
        <p:nvSpPr>
          <p:cNvPr id="3" name="TextBox 2">
            <a:extLst>
              <a:ext uri="{FF2B5EF4-FFF2-40B4-BE49-F238E27FC236}">
                <a16:creationId xmlns:a16="http://schemas.microsoft.com/office/drawing/2014/main" id="{C6E01BB4-C4B5-AB63-B8B3-A4E88D622BFA}"/>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LANDING OUTCOMES 2010 - 2017</a:t>
            </a:r>
            <a:endParaRPr lang="en-US" sz="2800" dirty="0">
              <a:effectLst/>
              <a:latin typeface="SpaceX"/>
            </a:endParaRPr>
          </a:p>
        </p:txBody>
      </p:sp>
      <p:sp>
        <p:nvSpPr>
          <p:cNvPr id="5" name="Oval 4">
            <a:extLst>
              <a:ext uri="{FF2B5EF4-FFF2-40B4-BE49-F238E27FC236}">
                <a16:creationId xmlns:a16="http://schemas.microsoft.com/office/drawing/2014/main" id="{134E5938-3FEE-3366-D56F-14E8810B751F}"/>
              </a:ext>
            </a:extLst>
          </p:cNvPr>
          <p:cNvSpPr/>
          <p:nvPr/>
        </p:nvSpPr>
        <p:spPr>
          <a:xfrm>
            <a:off x="8726031" y="503610"/>
            <a:ext cx="3100263" cy="5405936"/>
          </a:xfrm>
          <a:prstGeom prst="ellipse">
            <a:avLst/>
          </a:prstGeom>
          <a:blipFill dpi="0" rotWithShape="1">
            <a:blip r:embed="rId5"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193AEB6-3020-E27B-6969-C5D664A6A597}"/>
              </a:ext>
            </a:extLst>
          </p:cNvPr>
          <p:cNvCxnSpPr>
            <a:cxnSpLocks/>
          </p:cNvCxnSpPr>
          <p:nvPr/>
        </p:nvCxnSpPr>
        <p:spPr>
          <a:xfrm>
            <a:off x="403967" y="1830393"/>
            <a:ext cx="0"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47F92EC-6DF1-8E47-186D-3710989DD7DA}"/>
              </a:ext>
            </a:extLst>
          </p:cNvPr>
          <p:cNvCxnSpPr>
            <a:cxnSpLocks/>
          </p:cNvCxnSpPr>
          <p:nvPr/>
        </p:nvCxnSpPr>
        <p:spPr>
          <a:xfrm flipH="1">
            <a:off x="2816672" y="1830393"/>
            <a:ext cx="3924"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35FC93A-4706-7D66-4E36-E0F7EBDC2B8B}"/>
              </a:ext>
            </a:extLst>
          </p:cNvPr>
          <p:cNvCxnSpPr>
            <a:cxnSpLocks/>
          </p:cNvCxnSpPr>
          <p:nvPr/>
        </p:nvCxnSpPr>
        <p:spPr>
          <a:xfrm>
            <a:off x="403967" y="1830393"/>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157D210-7C28-C16F-2C3B-951901DB3407}"/>
              </a:ext>
            </a:extLst>
          </p:cNvPr>
          <p:cNvCxnSpPr>
            <a:cxnSpLocks/>
          </p:cNvCxnSpPr>
          <p:nvPr/>
        </p:nvCxnSpPr>
        <p:spPr>
          <a:xfrm>
            <a:off x="403967" y="3429538"/>
            <a:ext cx="241662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CB67BEB-FFDB-F22A-8DE5-B218E2DF1D7C}"/>
              </a:ext>
            </a:extLst>
          </p:cNvPr>
          <p:cNvSpPr txBox="1"/>
          <p:nvPr/>
        </p:nvSpPr>
        <p:spPr>
          <a:xfrm>
            <a:off x="420890" y="1903129"/>
            <a:ext cx="2359103" cy="1715854"/>
          </a:xfrm>
          <a:prstGeom prst="rect">
            <a:avLst/>
          </a:prstGeom>
          <a:noFill/>
        </p:spPr>
        <p:txBody>
          <a:bodyPr wrap="square" rtlCol="0">
            <a:spAutoFit/>
          </a:bodyPr>
          <a:lstStyle/>
          <a:p>
            <a:pPr algn="ctr">
              <a:lnSpc>
                <a:spcPts val="1540"/>
              </a:lnSpc>
            </a:pPr>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The descending order of the count of landing outcomes recorded during the period spanning from June 4th, 2010 to March 20th, 2017 is to be presented</a:t>
            </a:r>
            <a:endParaRPr lang="en-US" sz="1400" dirty="0">
              <a:latin typeface="Lato" panose="020F0502020204030203" pitchFamily="34" charset="0"/>
              <a:ea typeface="Lato" panose="020F0502020204030203" pitchFamily="34" charset="0"/>
              <a:cs typeface="Lato" panose="020F0502020204030203" pitchFamily="34" charset="0"/>
            </a:endParaRPr>
          </a:p>
          <a:p>
            <a:endParaRPr lang="en-US" dirty="0"/>
          </a:p>
        </p:txBody>
      </p:sp>
      <p:cxnSp>
        <p:nvCxnSpPr>
          <p:cNvPr id="19" name="Straight Connector 18">
            <a:extLst>
              <a:ext uri="{FF2B5EF4-FFF2-40B4-BE49-F238E27FC236}">
                <a16:creationId xmlns:a16="http://schemas.microsoft.com/office/drawing/2014/main" id="{0A9796A2-B824-4EA9-18A4-D8C3403483BF}"/>
              </a:ext>
            </a:extLst>
          </p:cNvPr>
          <p:cNvCxnSpPr>
            <a:cxnSpLocks/>
          </p:cNvCxnSpPr>
          <p:nvPr/>
        </p:nvCxnSpPr>
        <p:spPr>
          <a:xfrm flipH="1">
            <a:off x="2829139" y="969103"/>
            <a:ext cx="3022" cy="367005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9A91049-FC00-25E7-0EE4-64A3E033F215}"/>
              </a:ext>
            </a:extLst>
          </p:cNvPr>
          <p:cNvCxnSpPr>
            <a:cxnSpLocks/>
          </p:cNvCxnSpPr>
          <p:nvPr/>
        </p:nvCxnSpPr>
        <p:spPr>
          <a:xfrm>
            <a:off x="5242825" y="983421"/>
            <a:ext cx="0" cy="367219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CE435F-635B-7893-2122-50A666A04C84}"/>
              </a:ext>
            </a:extLst>
          </p:cNvPr>
          <p:cNvCxnSpPr>
            <a:cxnSpLocks/>
          </p:cNvCxnSpPr>
          <p:nvPr/>
        </p:nvCxnSpPr>
        <p:spPr>
          <a:xfrm flipH="1">
            <a:off x="7885971" y="970988"/>
            <a:ext cx="10568" cy="368462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CEDDD5-2417-8885-D475-47F4FAAC5D9E}"/>
              </a:ext>
            </a:extLst>
          </p:cNvPr>
          <p:cNvCxnSpPr>
            <a:cxnSpLocks/>
          </p:cNvCxnSpPr>
          <p:nvPr/>
        </p:nvCxnSpPr>
        <p:spPr>
          <a:xfrm>
            <a:off x="2839596" y="2260230"/>
            <a:ext cx="502282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137A4D0-E64C-0B93-4E6F-818AB12C4D0C}"/>
              </a:ext>
            </a:extLst>
          </p:cNvPr>
          <p:cNvCxnSpPr>
            <a:cxnSpLocks/>
          </p:cNvCxnSpPr>
          <p:nvPr/>
        </p:nvCxnSpPr>
        <p:spPr>
          <a:xfrm>
            <a:off x="2829139" y="3014796"/>
            <a:ext cx="50709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5FEB51-7558-6E12-3650-1C6752D3B04F}"/>
              </a:ext>
            </a:extLst>
          </p:cNvPr>
          <p:cNvCxnSpPr>
            <a:cxnSpLocks/>
          </p:cNvCxnSpPr>
          <p:nvPr/>
        </p:nvCxnSpPr>
        <p:spPr>
          <a:xfrm>
            <a:off x="2825424" y="3445975"/>
            <a:ext cx="50709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231709F-8482-7CC3-F511-F6D6AD92C834}"/>
              </a:ext>
            </a:extLst>
          </p:cNvPr>
          <p:cNvCxnSpPr>
            <a:cxnSpLocks/>
          </p:cNvCxnSpPr>
          <p:nvPr/>
        </p:nvCxnSpPr>
        <p:spPr>
          <a:xfrm>
            <a:off x="2825424" y="3836269"/>
            <a:ext cx="50709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3FDBD32-69E1-99A0-59C7-9988AF20C8FE}"/>
              </a:ext>
            </a:extLst>
          </p:cNvPr>
          <p:cNvCxnSpPr>
            <a:cxnSpLocks/>
          </p:cNvCxnSpPr>
          <p:nvPr/>
        </p:nvCxnSpPr>
        <p:spPr>
          <a:xfrm>
            <a:off x="2839596" y="2641371"/>
            <a:ext cx="50709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BCFC84-3DBE-9896-43EE-6337F52EE128}"/>
              </a:ext>
            </a:extLst>
          </p:cNvPr>
          <p:cNvCxnSpPr>
            <a:cxnSpLocks/>
          </p:cNvCxnSpPr>
          <p:nvPr/>
        </p:nvCxnSpPr>
        <p:spPr>
          <a:xfrm>
            <a:off x="2825423" y="4260015"/>
            <a:ext cx="50709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742BFF1-F04C-90CA-3B03-12090D82AEDF}"/>
              </a:ext>
            </a:extLst>
          </p:cNvPr>
          <p:cNvCxnSpPr>
            <a:cxnSpLocks/>
          </p:cNvCxnSpPr>
          <p:nvPr/>
        </p:nvCxnSpPr>
        <p:spPr>
          <a:xfrm>
            <a:off x="2825422" y="4639157"/>
            <a:ext cx="50709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257464C-54D4-1F32-0831-0DBB6CFACA0E}"/>
              </a:ext>
            </a:extLst>
          </p:cNvPr>
          <p:cNvCxnSpPr>
            <a:cxnSpLocks/>
          </p:cNvCxnSpPr>
          <p:nvPr/>
        </p:nvCxnSpPr>
        <p:spPr>
          <a:xfrm>
            <a:off x="2839596" y="1813379"/>
            <a:ext cx="50709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5A77D64-C233-0914-E340-244E8F102392}"/>
              </a:ext>
            </a:extLst>
          </p:cNvPr>
          <p:cNvCxnSpPr>
            <a:cxnSpLocks/>
          </p:cNvCxnSpPr>
          <p:nvPr/>
        </p:nvCxnSpPr>
        <p:spPr>
          <a:xfrm>
            <a:off x="2815547" y="1377425"/>
            <a:ext cx="50709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65E5365-142B-C1C5-D867-953E37D0363B}"/>
              </a:ext>
            </a:extLst>
          </p:cNvPr>
          <p:cNvSpPr txBox="1"/>
          <p:nvPr/>
        </p:nvSpPr>
        <p:spPr>
          <a:xfrm>
            <a:off x="2977376" y="1377425"/>
            <a:ext cx="2265449"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No Attempt</a:t>
            </a:r>
          </a:p>
        </p:txBody>
      </p:sp>
      <p:sp>
        <p:nvSpPr>
          <p:cNvPr id="52" name="TextBox 51">
            <a:extLst>
              <a:ext uri="{FF2B5EF4-FFF2-40B4-BE49-F238E27FC236}">
                <a16:creationId xmlns:a16="http://schemas.microsoft.com/office/drawing/2014/main" id="{0BFF3BDE-AAFA-21B1-7727-D9E6708FCF2F}"/>
              </a:ext>
            </a:extLst>
          </p:cNvPr>
          <p:cNvSpPr txBox="1"/>
          <p:nvPr/>
        </p:nvSpPr>
        <p:spPr>
          <a:xfrm>
            <a:off x="2839596" y="1830372"/>
            <a:ext cx="2403229"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Success (Drone Ship)</a:t>
            </a:r>
          </a:p>
        </p:txBody>
      </p:sp>
      <p:sp>
        <p:nvSpPr>
          <p:cNvPr id="53" name="TextBox 52">
            <a:extLst>
              <a:ext uri="{FF2B5EF4-FFF2-40B4-BE49-F238E27FC236}">
                <a16:creationId xmlns:a16="http://schemas.microsoft.com/office/drawing/2014/main" id="{C081541A-43C8-15FA-2EA0-BDDF1CE65EF4}"/>
              </a:ext>
            </a:extLst>
          </p:cNvPr>
          <p:cNvSpPr txBox="1"/>
          <p:nvPr/>
        </p:nvSpPr>
        <p:spPr>
          <a:xfrm>
            <a:off x="2871954" y="2297519"/>
            <a:ext cx="2287847"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Success (Ground Pad)</a:t>
            </a:r>
          </a:p>
        </p:txBody>
      </p:sp>
      <p:sp>
        <p:nvSpPr>
          <p:cNvPr id="54" name="TextBox 53">
            <a:extLst>
              <a:ext uri="{FF2B5EF4-FFF2-40B4-BE49-F238E27FC236}">
                <a16:creationId xmlns:a16="http://schemas.microsoft.com/office/drawing/2014/main" id="{5EDD4D9C-9311-3375-2C39-3188C12D5402}"/>
              </a:ext>
            </a:extLst>
          </p:cNvPr>
          <p:cNvSpPr txBox="1"/>
          <p:nvPr/>
        </p:nvSpPr>
        <p:spPr>
          <a:xfrm>
            <a:off x="2864017" y="2646554"/>
            <a:ext cx="2378808"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Failure (Drone Ship)</a:t>
            </a:r>
          </a:p>
        </p:txBody>
      </p:sp>
      <p:sp>
        <p:nvSpPr>
          <p:cNvPr id="55" name="TextBox 54">
            <a:extLst>
              <a:ext uri="{FF2B5EF4-FFF2-40B4-BE49-F238E27FC236}">
                <a16:creationId xmlns:a16="http://schemas.microsoft.com/office/drawing/2014/main" id="{92B72CE3-7909-B0E7-9B5D-AC56C2E28175}"/>
              </a:ext>
            </a:extLst>
          </p:cNvPr>
          <p:cNvSpPr txBox="1"/>
          <p:nvPr/>
        </p:nvSpPr>
        <p:spPr>
          <a:xfrm>
            <a:off x="2863425" y="3065405"/>
            <a:ext cx="2375092"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Failure</a:t>
            </a:r>
          </a:p>
        </p:txBody>
      </p:sp>
      <p:sp>
        <p:nvSpPr>
          <p:cNvPr id="56" name="TextBox 55">
            <a:extLst>
              <a:ext uri="{FF2B5EF4-FFF2-40B4-BE49-F238E27FC236}">
                <a16:creationId xmlns:a16="http://schemas.microsoft.com/office/drawing/2014/main" id="{23E1885E-D9E4-A13A-B6B2-EB99FCB36FB9}"/>
              </a:ext>
            </a:extLst>
          </p:cNvPr>
          <p:cNvSpPr txBox="1"/>
          <p:nvPr/>
        </p:nvSpPr>
        <p:spPr>
          <a:xfrm>
            <a:off x="2867733" y="3469363"/>
            <a:ext cx="2367658"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Controlled (Ocean)</a:t>
            </a:r>
          </a:p>
        </p:txBody>
      </p:sp>
      <p:sp>
        <p:nvSpPr>
          <p:cNvPr id="57" name="TextBox 56">
            <a:extLst>
              <a:ext uri="{FF2B5EF4-FFF2-40B4-BE49-F238E27FC236}">
                <a16:creationId xmlns:a16="http://schemas.microsoft.com/office/drawing/2014/main" id="{114368A3-82B0-653E-3A70-D58FD7A2CAE2}"/>
              </a:ext>
            </a:extLst>
          </p:cNvPr>
          <p:cNvSpPr txBox="1"/>
          <p:nvPr/>
        </p:nvSpPr>
        <p:spPr>
          <a:xfrm>
            <a:off x="2853664" y="3891772"/>
            <a:ext cx="2375092"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Failure (Parachute)</a:t>
            </a:r>
          </a:p>
        </p:txBody>
      </p:sp>
      <p:sp>
        <p:nvSpPr>
          <p:cNvPr id="58" name="TextBox 57">
            <a:extLst>
              <a:ext uri="{FF2B5EF4-FFF2-40B4-BE49-F238E27FC236}">
                <a16:creationId xmlns:a16="http://schemas.microsoft.com/office/drawing/2014/main" id="{159E76BF-1564-8B6B-279E-BBFA303C5773}"/>
              </a:ext>
            </a:extLst>
          </p:cNvPr>
          <p:cNvSpPr txBox="1"/>
          <p:nvPr/>
        </p:nvSpPr>
        <p:spPr>
          <a:xfrm>
            <a:off x="2867733" y="4262843"/>
            <a:ext cx="2367657"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No Attempt</a:t>
            </a:r>
          </a:p>
        </p:txBody>
      </p:sp>
      <p:cxnSp>
        <p:nvCxnSpPr>
          <p:cNvPr id="59" name="Straight Connector 58">
            <a:extLst>
              <a:ext uri="{FF2B5EF4-FFF2-40B4-BE49-F238E27FC236}">
                <a16:creationId xmlns:a16="http://schemas.microsoft.com/office/drawing/2014/main" id="{4587C2CC-F4C0-6784-B2C9-94CB157A240A}"/>
              </a:ext>
            </a:extLst>
          </p:cNvPr>
          <p:cNvCxnSpPr>
            <a:cxnSpLocks/>
          </p:cNvCxnSpPr>
          <p:nvPr/>
        </p:nvCxnSpPr>
        <p:spPr>
          <a:xfrm>
            <a:off x="2822983" y="983421"/>
            <a:ext cx="50709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48F4872A-A3D6-E641-6667-A1BDE2DDB22C}"/>
              </a:ext>
            </a:extLst>
          </p:cNvPr>
          <p:cNvSpPr txBox="1"/>
          <p:nvPr/>
        </p:nvSpPr>
        <p:spPr>
          <a:xfrm>
            <a:off x="2871954" y="983421"/>
            <a:ext cx="2363436" cy="307777"/>
          </a:xfrm>
          <a:prstGeom prst="rect">
            <a:avLst/>
          </a:prstGeom>
          <a:noFill/>
        </p:spPr>
        <p:txBody>
          <a:bodyPr wrap="square" rtlCol="0">
            <a:spAutoFit/>
          </a:bodyPr>
          <a:lstStyle/>
          <a:p>
            <a:pPr algn="ctr"/>
            <a:r>
              <a:rPr lang="en-US" sz="1400" dirty="0">
                <a:latin typeface="Lato" panose="020F0502020204030203" pitchFamily="34" charset="0"/>
                <a:ea typeface="Lato" panose="020F0502020204030203" pitchFamily="34" charset="0"/>
                <a:cs typeface="Lato" panose="020F0502020204030203" pitchFamily="34" charset="0"/>
              </a:rPr>
              <a:t>Success</a:t>
            </a:r>
          </a:p>
        </p:txBody>
      </p:sp>
      <p:sp>
        <p:nvSpPr>
          <p:cNvPr id="68" name="TextBox 67">
            <a:extLst>
              <a:ext uri="{FF2B5EF4-FFF2-40B4-BE49-F238E27FC236}">
                <a16:creationId xmlns:a16="http://schemas.microsoft.com/office/drawing/2014/main" id="{112A477C-D304-F825-2C42-C911D121E297}"/>
              </a:ext>
            </a:extLst>
          </p:cNvPr>
          <p:cNvSpPr txBox="1"/>
          <p:nvPr/>
        </p:nvSpPr>
        <p:spPr>
          <a:xfrm>
            <a:off x="5242825" y="983421"/>
            <a:ext cx="2643146" cy="382602"/>
          </a:xfrm>
          <a:prstGeom prst="rect">
            <a:avLst/>
          </a:prstGeom>
          <a:noFill/>
        </p:spPr>
        <p:txBody>
          <a:bodyPr wrap="square" rtlCol="0">
            <a:spAutoFit/>
          </a:bodyPr>
          <a:lstStyle/>
          <a:p>
            <a:pPr algn="ctr"/>
            <a:r>
              <a:rPr lang="en-US" dirty="0"/>
              <a:t>20</a:t>
            </a:r>
          </a:p>
        </p:txBody>
      </p:sp>
      <p:sp>
        <p:nvSpPr>
          <p:cNvPr id="69" name="TextBox 68">
            <a:extLst>
              <a:ext uri="{FF2B5EF4-FFF2-40B4-BE49-F238E27FC236}">
                <a16:creationId xmlns:a16="http://schemas.microsoft.com/office/drawing/2014/main" id="{A9BC2151-D2D0-0A70-C273-80691ADE4195}"/>
              </a:ext>
            </a:extLst>
          </p:cNvPr>
          <p:cNvSpPr txBox="1"/>
          <p:nvPr/>
        </p:nvSpPr>
        <p:spPr>
          <a:xfrm>
            <a:off x="5275183" y="1404101"/>
            <a:ext cx="2606949" cy="369332"/>
          </a:xfrm>
          <a:prstGeom prst="rect">
            <a:avLst/>
          </a:prstGeom>
          <a:noFill/>
        </p:spPr>
        <p:txBody>
          <a:bodyPr wrap="square" rtlCol="0">
            <a:spAutoFit/>
          </a:bodyPr>
          <a:lstStyle/>
          <a:p>
            <a:pPr algn="ctr"/>
            <a:r>
              <a:rPr lang="en-US" dirty="0"/>
              <a:t>10</a:t>
            </a:r>
          </a:p>
        </p:txBody>
      </p:sp>
      <p:sp>
        <p:nvSpPr>
          <p:cNvPr id="70" name="TextBox 69">
            <a:extLst>
              <a:ext uri="{FF2B5EF4-FFF2-40B4-BE49-F238E27FC236}">
                <a16:creationId xmlns:a16="http://schemas.microsoft.com/office/drawing/2014/main" id="{4AA1B2C0-81CC-F9FD-90FD-8AD0E7CC377D}"/>
              </a:ext>
            </a:extLst>
          </p:cNvPr>
          <p:cNvSpPr txBox="1"/>
          <p:nvPr/>
        </p:nvSpPr>
        <p:spPr>
          <a:xfrm>
            <a:off x="5266373" y="1840586"/>
            <a:ext cx="2616075" cy="369332"/>
          </a:xfrm>
          <a:prstGeom prst="rect">
            <a:avLst/>
          </a:prstGeom>
          <a:noFill/>
        </p:spPr>
        <p:txBody>
          <a:bodyPr wrap="square" rtlCol="0">
            <a:spAutoFit/>
          </a:bodyPr>
          <a:lstStyle/>
          <a:p>
            <a:pPr algn="ctr"/>
            <a:r>
              <a:rPr lang="en-US" dirty="0"/>
              <a:t>8</a:t>
            </a:r>
          </a:p>
        </p:txBody>
      </p:sp>
      <p:sp>
        <p:nvSpPr>
          <p:cNvPr id="71" name="TextBox 70">
            <a:extLst>
              <a:ext uri="{FF2B5EF4-FFF2-40B4-BE49-F238E27FC236}">
                <a16:creationId xmlns:a16="http://schemas.microsoft.com/office/drawing/2014/main" id="{3B208C7E-0AE0-6FD7-FCC4-496A1F8F217F}"/>
              </a:ext>
            </a:extLst>
          </p:cNvPr>
          <p:cNvSpPr txBox="1"/>
          <p:nvPr/>
        </p:nvSpPr>
        <p:spPr>
          <a:xfrm>
            <a:off x="5281967" y="2296306"/>
            <a:ext cx="2609288" cy="369332"/>
          </a:xfrm>
          <a:prstGeom prst="rect">
            <a:avLst/>
          </a:prstGeom>
          <a:noFill/>
        </p:spPr>
        <p:txBody>
          <a:bodyPr wrap="square" rtlCol="0">
            <a:spAutoFit/>
          </a:bodyPr>
          <a:lstStyle/>
          <a:p>
            <a:pPr algn="ctr"/>
            <a:r>
              <a:rPr lang="en-US" dirty="0"/>
              <a:t>6</a:t>
            </a:r>
          </a:p>
        </p:txBody>
      </p:sp>
      <p:sp>
        <p:nvSpPr>
          <p:cNvPr id="72" name="TextBox 71">
            <a:extLst>
              <a:ext uri="{FF2B5EF4-FFF2-40B4-BE49-F238E27FC236}">
                <a16:creationId xmlns:a16="http://schemas.microsoft.com/office/drawing/2014/main" id="{9869CBBC-7095-65BF-4389-55DE3CC48217}"/>
              </a:ext>
            </a:extLst>
          </p:cNvPr>
          <p:cNvSpPr txBox="1"/>
          <p:nvPr/>
        </p:nvSpPr>
        <p:spPr>
          <a:xfrm>
            <a:off x="5281967" y="2672965"/>
            <a:ext cx="2587891" cy="369332"/>
          </a:xfrm>
          <a:prstGeom prst="rect">
            <a:avLst/>
          </a:prstGeom>
          <a:noFill/>
        </p:spPr>
        <p:txBody>
          <a:bodyPr wrap="square" rtlCol="0">
            <a:spAutoFit/>
          </a:bodyPr>
          <a:lstStyle/>
          <a:p>
            <a:pPr algn="ctr"/>
            <a:r>
              <a:rPr lang="en-US" dirty="0"/>
              <a:t>4</a:t>
            </a:r>
          </a:p>
        </p:txBody>
      </p:sp>
      <p:sp>
        <p:nvSpPr>
          <p:cNvPr id="73" name="TextBox 72">
            <a:extLst>
              <a:ext uri="{FF2B5EF4-FFF2-40B4-BE49-F238E27FC236}">
                <a16:creationId xmlns:a16="http://schemas.microsoft.com/office/drawing/2014/main" id="{7E94F570-9B12-2E17-5749-C16B20169C41}"/>
              </a:ext>
            </a:extLst>
          </p:cNvPr>
          <p:cNvSpPr txBox="1"/>
          <p:nvPr/>
        </p:nvSpPr>
        <p:spPr>
          <a:xfrm>
            <a:off x="5281967" y="3058598"/>
            <a:ext cx="2590024" cy="369332"/>
          </a:xfrm>
          <a:prstGeom prst="rect">
            <a:avLst/>
          </a:prstGeom>
          <a:noFill/>
        </p:spPr>
        <p:txBody>
          <a:bodyPr wrap="square" rtlCol="0">
            <a:spAutoFit/>
          </a:bodyPr>
          <a:lstStyle/>
          <a:p>
            <a:pPr algn="ctr"/>
            <a:r>
              <a:rPr lang="en-US" dirty="0"/>
              <a:t>3</a:t>
            </a:r>
          </a:p>
        </p:txBody>
      </p:sp>
      <p:sp>
        <p:nvSpPr>
          <p:cNvPr id="74" name="TextBox 73">
            <a:extLst>
              <a:ext uri="{FF2B5EF4-FFF2-40B4-BE49-F238E27FC236}">
                <a16:creationId xmlns:a16="http://schemas.microsoft.com/office/drawing/2014/main" id="{77811538-90E0-E44C-E9DB-4AED2BC3EE4A}"/>
              </a:ext>
            </a:extLst>
          </p:cNvPr>
          <p:cNvSpPr txBox="1"/>
          <p:nvPr/>
        </p:nvSpPr>
        <p:spPr>
          <a:xfrm>
            <a:off x="5265669" y="3444259"/>
            <a:ext cx="2641759" cy="380858"/>
          </a:xfrm>
          <a:prstGeom prst="rect">
            <a:avLst/>
          </a:prstGeom>
          <a:noFill/>
        </p:spPr>
        <p:txBody>
          <a:bodyPr wrap="square" rtlCol="0">
            <a:spAutoFit/>
          </a:bodyPr>
          <a:lstStyle/>
          <a:p>
            <a:pPr algn="ctr"/>
            <a:r>
              <a:rPr lang="en-US" dirty="0"/>
              <a:t>3</a:t>
            </a:r>
          </a:p>
        </p:txBody>
      </p:sp>
      <p:sp>
        <p:nvSpPr>
          <p:cNvPr id="75" name="TextBox 74">
            <a:extLst>
              <a:ext uri="{FF2B5EF4-FFF2-40B4-BE49-F238E27FC236}">
                <a16:creationId xmlns:a16="http://schemas.microsoft.com/office/drawing/2014/main" id="{A3865BC0-99E5-5CDE-5878-31ACBCBF90F8}"/>
              </a:ext>
            </a:extLst>
          </p:cNvPr>
          <p:cNvSpPr txBox="1"/>
          <p:nvPr/>
        </p:nvSpPr>
        <p:spPr>
          <a:xfrm>
            <a:off x="5266373" y="3835412"/>
            <a:ext cx="2603485" cy="369332"/>
          </a:xfrm>
          <a:prstGeom prst="rect">
            <a:avLst/>
          </a:prstGeom>
          <a:noFill/>
        </p:spPr>
        <p:txBody>
          <a:bodyPr wrap="square" rtlCol="0">
            <a:spAutoFit/>
          </a:bodyPr>
          <a:lstStyle/>
          <a:p>
            <a:pPr algn="ctr"/>
            <a:r>
              <a:rPr lang="en-US" dirty="0"/>
              <a:t>2</a:t>
            </a:r>
          </a:p>
        </p:txBody>
      </p:sp>
      <p:sp>
        <p:nvSpPr>
          <p:cNvPr id="76" name="TextBox 75">
            <a:extLst>
              <a:ext uri="{FF2B5EF4-FFF2-40B4-BE49-F238E27FC236}">
                <a16:creationId xmlns:a16="http://schemas.microsoft.com/office/drawing/2014/main" id="{BF536382-A50C-4E4F-E4E8-F42BD97980D8}"/>
              </a:ext>
            </a:extLst>
          </p:cNvPr>
          <p:cNvSpPr txBox="1"/>
          <p:nvPr/>
        </p:nvSpPr>
        <p:spPr>
          <a:xfrm>
            <a:off x="5281967" y="4287515"/>
            <a:ext cx="2603812" cy="369332"/>
          </a:xfrm>
          <a:prstGeom prst="rect">
            <a:avLst/>
          </a:prstGeom>
          <a:noFill/>
        </p:spPr>
        <p:txBody>
          <a:bodyPr wrap="square" rtlCol="0">
            <a:spAutoFit/>
          </a:bodyPr>
          <a:lstStyle/>
          <a:p>
            <a:pPr algn="ctr"/>
            <a:r>
              <a:rPr lang="en-US" dirty="0"/>
              <a:t>1</a:t>
            </a:r>
          </a:p>
        </p:txBody>
      </p:sp>
    </p:spTree>
    <p:extLst>
      <p:ext uri="{BB962C8B-B14F-4D97-AF65-F5344CB8AC3E}">
        <p14:creationId xmlns:p14="http://schemas.microsoft.com/office/powerpoint/2010/main" val="16427241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DA54C0-93FB-9018-7715-A3A0E999BBAD}"/>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9622545C-1C6D-6DB4-9C67-3057141F8A37}"/>
              </a:ext>
            </a:extLst>
          </p:cNvPr>
          <p:cNvSpPr txBox="1"/>
          <p:nvPr/>
        </p:nvSpPr>
        <p:spPr>
          <a:xfrm>
            <a:off x="-747241" y="3511228"/>
            <a:ext cx="8926287" cy="1595365"/>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dirty="0">
                <a:solidFill>
                  <a:srgbClr val="FFFFFF"/>
                </a:solidFill>
                <a:latin typeface="SpaceX" panose="02000600000000000000" pitchFamily="2" charset="0"/>
                <a:ea typeface="+mj-ea"/>
                <a:cs typeface="Arial" panose="020B0604020202020204" pitchFamily="34" charset="0"/>
              </a:rPr>
              <a:t>LAUNCH SITE ANALYSIS</a:t>
            </a:r>
          </a:p>
        </p:txBody>
      </p:sp>
    </p:spTree>
    <p:extLst>
      <p:ext uri="{BB962C8B-B14F-4D97-AF65-F5344CB8AC3E}">
        <p14:creationId xmlns:p14="http://schemas.microsoft.com/office/powerpoint/2010/main" val="2924506333"/>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0A98C3-5AC1-8179-E431-5704EC87DCBA}"/>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40EA5AD-1DC2-B44C-BC5D-2F34C2F9E4FC}"/>
              </a:ext>
            </a:extLst>
          </p:cNvPr>
          <p:cNvSpPr txBox="1"/>
          <p:nvPr/>
        </p:nvSpPr>
        <p:spPr>
          <a:xfrm>
            <a:off x="20234" y="952524"/>
            <a:ext cx="8705797" cy="2123658"/>
          </a:xfrm>
          <a:prstGeom prst="rect">
            <a:avLst/>
          </a:prstGeom>
          <a:noFill/>
        </p:spPr>
        <p:txBody>
          <a:bodyPr wrap="square" rtlCol="0">
            <a:spAutoFit/>
          </a:bodyPr>
          <a:lstStyle/>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The proximity of a launch site to the equator is a crucial factor in optimizing the trajectory for launching a rocket to an equatorial orbit</a:t>
            </a:r>
          </a:p>
          <a:p>
            <a:pPr algn="l"/>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The Earth's rotational speed provides an additional natural boost, enhancing the efficiency of launching a prograde orbit and achieving an equatorial orbit</a:t>
            </a:r>
          </a:p>
          <a:p>
            <a:pPr algn="l"/>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Launching from sites situated closer to the equator can significantly reduce the cost associated with additional fuel consumption and the use of booster rockets to attain the desired orbit</a:t>
            </a:r>
          </a:p>
          <a:p>
            <a:pPr algn="l"/>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Rockets launched from sites near the equator can take advantage of the natural boost provided by the Earth's rotation, thereby improving their overall performance and reducing operational costs</a:t>
            </a:r>
          </a:p>
        </p:txBody>
      </p:sp>
      <p:pic>
        <p:nvPicPr>
          <p:cNvPr id="10" name="Picture 9" descr="Map&#10;&#10;Description automatically generated">
            <a:extLst>
              <a:ext uri="{FF2B5EF4-FFF2-40B4-BE49-F238E27FC236}">
                <a16:creationId xmlns:a16="http://schemas.microsoft.com/office/drawing/2014/main" id="{A5CB4372-101A-089F-7FC0-A75687EB30F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96182" y="3140650"/>
            <a:ext cx="7153900" cy="3340653"/>
          </a:xfrm>
          <a:prstGeom prst="rect">
            <a:avLst/>
          </a:prstGeom>
        </p:spPr>
      </p:pic>
      <p:sp>
        <p:nvSpPr>
          <p:cNvPr id="3" name="TextBox 2">
            <a:extLst>
              <a:ext uri="{FF2B5EF4-FFF2-40B4-BE49-F238E27FC236}">
                <a16:creationId xmlns:a16="http://schemas.microsoft.com/office/drawing/2014/main" id="{1F752A1A-DE08-9CA1-0353-8AA4715AC747}"/>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UNITED STATES LAUNCH SITE MAP</a:t>
            </a:r>
          </a:p>
        </p:txBody>
      </p:sp>
      <p:sp>
        <p:nvSpPr>
          <p:cNvPr id="4" name="Oval 3">
            <a:extLst>
              <a:ext uri="{FF2B5EF4-FFF2-40B4-BE49-F238E27FC236}">
                <a16:creationId xmlns:a16="http://schemas.microsoft.com/office/drawing/2014/main" id="{4B7D9735-8564-E5BD-5B5C-BC5D35179112}"/>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034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0EEEDB-89CF-B921-0DD9-7DAE37137592}"/>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40EA5AD-1DC2-B44C-BC5D-2F34C2F9E4FC}"/>
              </a:ext>
            </a:extLst>
          </p:cNvPr>
          <p:cNvSpPr txBox="1"/>
          <p:nvPr/>
        </p:nvSpPr>
        <p:spPr>
          <a:xfrm>
            <a:off x="-23307" y="1218503"/>
            <a:ext cx="9876720" cy="1015663"/>
          </a:xfrm>
          <a:prstGeom prst="rect">
            <a:avLst/>
          </a:prstGeom>
          <a:noFill/>
        </p:spPr>
        <p:txBody>
          <a:bodyPr wrap="square" rtlCol="0">
            <a:spAutoFit/>
          </a:bodyPr>
          <a:lstStyle/>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Successful launches are identified by </a:t>
            </a:r>
            <a:r>
              <a:rPr lang="en-US" sz="1200" b="0" i="0" u="none" strike="noStrike" dirty="0">
                <a:solidFill>
                  <a:srgbClr val="00B050"/>
                </a:solidFill>
                <a:effectLst/>
                <a:latin typeface="Lato" panose="020F0502020204030203" pitchFamily="34" charset="0"/>
                <a:ea typeface="Lato" panose="020F0502020204030203" pitchFamily="34" charset="0"/>
                <a:cs typeface="Lato" panose="020F0502020204030203" pitchFamily="34" charset="0"/>
              </a:rPr>
              <a:t>green</a:t>
            </a: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markers</a:t>
            </a:r>
          </a:p>
          <a:p>
            <a:pPr algn="l">
              <a:buFont typeface="Arial" panose="020B0604020202020204" pitchFamily="34" charset="0"/>
              <a:buChar char="•"/>
            </a:pPr>
            <a:endParaRPr lang="en-US" sz="1200" dirty="0">
              <a:latin typeface="Lato" panose="020F0502020204030203" pitchFamily="34" charset="0"/>
              <a:ea typeface="Lato" panose="020F0502020204030203" pitchFamily="34" charset="0"/>
              <a:cs typeface="Lato" panose="020F0502020204030203" pitchFamily="34" charset="0"/>
            </a:endParaRPr>
          </a:p>
          <a:p>
            <a:pPr algn="l"/>
            <a:r>
              <a:rPr lang="en-US" sz="1200" dirty="0">
                <a:latin typeface="Lato" panose="020F0502020204030203" pitchFamily="34" charset="0"/>
                <a:ea typeface="Lato" panose="020F0502020204030203" pitchFamily="34" charset="0"/>
                <a:cs typeface="Lato" panose="020F0502020204030203" pitchFamily="34" charset="0"/>
              </a:rPr>
              <a:t>U</a:t>
            </a: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nsuccessful launches are denoted by </a:t>
            </a:r>
            <a:r>
              <a:rPr lang="en-US" sz="1200" b="0" i="0" u="none" strike="noStrike" dirty="0">
                <a:solidFill>
                  <a:srgbClr val="FF0000"/>
                </a:solidFill>
                <a:effectLst/>
                <a:latin typeface="Lato" panose="020F0502020204030203" pitchFamily="34" charset="0"/>
                <a:ea typeface="Lato" panose="020F0502020204030203" pitchFamily="34" charset="0"/>
                <a:cs typeface="Lato" panose="020F0502020204030203" pitchFamily="34" charset="0"/>
              </a:rPr>
              <a:t>red</a:t>
            </a: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 markers</a:t>
            </a:r>
          </a:p>
          <a:p>
            <a:pPr algn="l"/>
            <a:endParaRPr lang="en-US" sz="1200" dirty="0">
              <a:latin typeface="Lato" panose="020F0502020204030203" pitchFamily="34" charset="0"/>
              <a:ea typeface="Lato" panose="020F0502020204030203" pitchFamily="34" charset="0"/>
              <a:cs typeface="Lato" panose="020F0502020204030203" pitchFamily="34" charset="0"/>
            </a:endParaRPr>
          </a:p>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Launch site CCAFS SLC-40 has a success rate of 3/7 (42.9%) </a:t>
            </a:r>
          </a:p>
        </p:txBody>
      </p:sp>
      <p:pic>
        <p:nvPicPr>
          <p:cNvPr id="12" name="Picture 11" descr="Diagram&#10;&#10;Description automatically generated">
            <a:extLst>
              <a:ext uri="{FF2B5EF4-FFF2-40B4-BE49-F238E27FC236}">
                <a16:creationId xmlns:a16="http://schemas.microsoft.com/office/drawing/2014/main" id="{868E4B59-D319-95FD-6F18-08D5241309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59831" y="2364798"/>
            <a:ext cx="6322421" cy="3544748"/>
          </a:xfrm>
          <a:prstGeom prst="rect">
            <a:avLst/>
          </a:prstGeom>
        </p:spPr>
      </p:pic>
      <p:sp>
        <p:nvSpPr>
          <p:cNvPr id="3" name="TextBox 2">
            <a:extLst>
              <a:ext uri="{FF2B5EF4-FFF2-40B4-BE49-F238E27FC236}">
                <a16:creationId xmlns:a16="http://schemas.microsoft.com/office/drawing/2014/main" id="{A6EB0E47-A612-1C20-4351-166CAF4814EB}"/>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SITE LAUNCH RESULTS MAP</a:t>
            </a:r>
          </a:p>
        </p:txBody>
      </p:sp>
      <p:sp>
        <p:nvSpPr>
          <p:cNvPr id="4" name="Oval 3">
            <a:extLst>
              <a:ext uri="{FF2B5EF4-FFF2-40B4-BE49-F238E27FC236}">
                <a16:creationId xmlns:a16="http://schemas.microsoft.com/office/drawing/2014/main" id="{7ABC361F-A5FD-0430-9A02-33BD0D00F2CD}"/>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9161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A78D52B-ACDA-516C-E6B9-B02EF1AD1829}"/>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40EA5AD-1DC2-B44C-BC5D-2F34C2F9E4FC}"/>
              </a:ext>
            </a:extLst>
          </p:cNvPr>
          <p:cNvSpPr txBox="1"/>
          <p:nvPr/>
        </p:nvSpPr>
        <p:spPr>
          <a:xfrm>
            <a:off x="122102" y="1019574"/>
            <a:ext cx="9876720" cy="1384995"/>
          </a:xfrm>
          <a:prstGeom prst="rect">
            <a:avLst/>
          </a:prstGeom>
          <a:noFill/>
        </p:spPr>
        <p:txBody>
          <a:bodyPr wrap="square" rtlCol="0">
            <a:spAutoFit/>
          </a:bodyPr>
          <a:lstStyle/>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Launch site CCAFS SLC-40 is 0.90km from the coast for easy transportation via waterways</a:t>
            </a:r>
          </a:p>
          <a:p>
            <a:pPr algn="l"/>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Nearest railway is 21.96km away for minimal train traffic interference during launches</a:t>
            </a:r>
          </a:p>
          <a:p>
            <a:pPr algn="l"/>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CCAFS SLC-40 is 23.23km from the nearest city for reduced noise and safety concerns while allowing easy access to the site</a:t>
            </a:r>
          </a:p>
          <a:p>
            <a:pPr algn="l"/>
            <a:endParaRPr lang="en-US" sz="12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26.88km from the nearest highway to minimize vehicular traffic disruption during launches</a:t>
            </a:r>
          </a:p>
        </p:txBody>
      </p:sp>
      <p:pic>
        <p:nvPicPr>
          <p:cNvPr id="10" name="Picture 9" descr="A picture containing chart&#10;&#10;Description automatically generated">
            <a:extLst>
              <a:ext uri="{FF2B5EF4-FFF2-40B4-BE49-F238E27FC236}">
                <a16:creationId xmlns:a16="http://schemas.microsoft.com/office/drawing/2014/main" id="{71BF3DD9-1442-6E41-BBAB-C2A19DC9A0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102" y="2640576"/>
            <a:ext cx="7772400" cy="3625711"/>
          </a:xfrm>
          <a:prstGeom prst="rect">
            <a:avLst/>
          </a:prstGeom>
        </p:spPr>
      </p:pic>
      <p:sp>
        <p:nvSpPr>
          <p:cNvPr id="3" name="TextBox 2">
            <a:extLst>
              <a:ext uri="{FF2B5EF4-FFF2-40B4-BE49-F238E27FC236}">
                <a16:creationId xmlns:a16="http://schemas.microsoft.com/office/drawing/2014/main" id="{820951DE-EF21-5131-E817-1DE53BB675A0}"/>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LAUNCH SITE PROXIMITIES MAP</a:t>
            </a:r>
          </a:p>
        </p:txBody>
      </p:sp>
      <p:sp>
        <p:nvSpPr>
          <p:cNvPr id="4" name="Oval 3">
            <a:extLst>
              <a:ext uri="{FF2B5EF4-FFF2-40B4-BE49-F238E27FC236}">
                <a16:creationId xmlns:a16="http://schemas.microsoft.com/office/drawing/2014/main" id="{CD6E62E5-F35C-20C3-59B9-197D93A1C7EC}"/>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435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descr="A picture containing satellite, transport&#10;&#10;Description automatically generated">
            <a:extLst>
              <a:ext uri="{FF2B5EF4-FFF2-40B4-BE49-F238E27FC236}">
                <a16:creationId xmlns:a16="http://schemas.microsoft.com/office/drawing/2014/main" id="{9C9561EC-5EA5-14B6-F896-ED3D6C953C3B}"/>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4" name="TextBox 3">
            <a:extLst>
              <a:ext uri="{FF2B5EF4-FFF2-40B4-BE49-F238E27FC236}">
                <a16:creationId xmlns:a16="http://schemas.microsoft.com/office/drawing/2014/main" id="{9EC05116-628D-16F7-BD3D-C6B553D6AF77}"/>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dirty="0">
                <a:solidFill>
                  <a:srgbClr val="FFFFFF"/>
                </a:solidFill>
                <a:latin typeface="SpaceX" panose="02000600000000000000" pitchFamily="2" charset="0"/>
                <a:ea typeface="+mj-ea"/>
                <a:cs typeface="Arial" panose="020B0604020202020204" pitchFamily="34" charset="0"/>
              </a:rPr>
              <a:t>PLOTLY DASHBOARD</a:t>
            </a:r>
          </a:p>
        </p:txBody>
      </p:sp>
    </p:spTree>
    <p:extLst>
      <p:ext uri="{BB962C8B-B14F-4D97-AF65-F5344CB8AC3E}">
        <p14:creationId xmlns:p14="http://schemas.microsoft.com/office/powerpoint/2010/main" val="81082340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C8ED5FF-657A-8786-1221-7495C8D7FCE3}"/>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6E1DA07-6F7C-8115-75F8-4A4D367745EA}"/>
              </a:ext>
            </a:extLst>
          </p:cNvPr>
          <p:cNvSpPr txBox="1"/>
          <p:nvPr/>
        </p:nvSpPr>
        <p:spPr>
          <a:xfrm>
            <a:off x="0" y="-622350"/>
            <a:ext cx="12192000" cy="1261884"/>
          </a:xfrm>
          <a:prstGeom prst="rect">
            <a:avLst/>
          </a:prstGeom>
          <a:noFill/>
          <a:effectLst>
            <a:glow>
              <a:schemeClr val="accent1">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Executive Summary</a:t>
            </a:r>
            <a:endParaRPr lang="en-US" sz="2800" dirty="0">
              <a:effectLst/>
              <a:latin typeface="SpaceX"/>
            </a:endParaRPr>
          </a:p>
        </p:txBody>
      </p:sp>
      <p:sp>
        <p:nvSpPr>
          <p:cNvPr id="7" name="Oval 6">
            <a:extLst>
              <a:ext uri="{FF2B5EF4-FFF2-40B4-BE49-F238E27FC236}">
                <a16:creationId xmlns:a16="http://schemas.microsoft.com/office/drawing/2014/main" id="{B160C743-F9D7-C6E8-D1A3-E0A6CDC4CAD9}"/>
              </a:ext>
            </a:extLst>
          </p:cNvPr>
          <p:cNvSpPr/>
          <p:nvPr/>
        </p:nvSpPr>
        <p:spPr>
          <a:xfrm>
            <a:off x="8726031" y="503610"/>
            <a:ext cx="3100263" cy="5405936"/>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F2942DD-E807-8D4E-AAB0-FB9B465C94C3}"/>
              </a:ext>
            </a:extLst>
          </p:cNvPr>
          <p:cNvSpPr txBox="1"/>
          <p:nvPr/>
        </p:nvSpPr>
        <p:spPr>
          <a:xfrm>
            <a:off x="1248257" y="2200366"/>
            <a:ext cx="2381625" cy="2893100"/>
          </a:xfrm>
          <a:prstGeom prst="rect">
            <a:avLst/>
          </a:prstGeom>
          <a:noFill/>
        </p:spPr>
        <p:txBody>
          <a:bodyPr wrap="square" rtlCol="0">
            <a:spAutoFit/>
          </a:bodyPr>
          <a:lstStyle/>
          <a:p>
            <a:r>
              <a:rPr lang="en-US" sz="1400" b="1" i="0" u="none" strike="noStrike" dirty="0">
                <a:effectLst/>
                <a:latin typeface="Lato" panose="020F0502020204030203" pitchFamily="34" charset="0"/>
                <a:ea typeface="Lato" panose="020F0502020204030203" pitchFamily="34" charset="0"/>
                <a:cs typeface="Lato" panose="020F0502020204030203" pitchFamily="34" charset="0"/>
              </a:rPr>
              <a:t>Exploratory Data Analysis</a:t>
            </a:r>
          </a:p>
          <a:p>
            <a:pPr algn="l"/>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Findings suggest improvement in launch success over time</a:t>
            </a:r>
          </a:p>
          <a:p>
            <a:pPr algn="l"/>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KSC LC-39A demonstrated the highest success rate among all landing sites</a:t>
            </a:r>
          </a:p>
          <a:p>
            <a:pPr algn="l"/>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Orbits ES-L1, GEO, HEO, and SSO all achieved a 100% success rate</a:t>
            </a:r>
          </a:p>
        </p:txBody>
      </p:sp>
      <p:sp>
        <p:nvSpPr>
          <p:cNvPr id="13" name="TextBox 12">
            <a:extLst>
              <a:ext uri="{FF2B5EF4-FFF2-40B4-BE49-F238E27FC236}">
                <a16:creationId xmlns:a16="http://schemas.microsoft.com/office/drawing/2014/main" id="{FC7B76DD-C517-5A4F-85A8-1DAFF900E36D}"/>
              </a:ext>
            </a:extLst>
          </p:cNvPr>
          <p:cNvSpPr txBox="1"/>
          <p:nvPr/>
        </p:nvSpPr>
        <p:spPr>
          <a:xfrm>
            <a:off x="3771308" y="2177588"/>
            <a:ext cx="2047908" cy="2246769"/>
          </a:xfrm>
          <a:prstGeom prst="rect">
            <a:avLst/>
          </a:prstGeom>
          <a:noFill/>
        </p:spPr>
        <p:txBody>
          <a:bodyPr wrap="square" rtlCol="0">
            <a:spAutoFit/>
          </a:bodyPr>
          <a:lstStyle/>
          <a:p>
            <a:r>
              <a:rPr lang="en-US" sz="1400" b="1" i="0" u="none" strike="noStrike" dirty="0">
                <a:effectLst/>
                <a:latin typeface="Lato" panose="020F0502020204030203" pitchFamily="34" charset="0"/>
                <a:ea typeface="Lato" panose="020F0502020204030203" pitchFamily="34" charset="0"/>
                <a:cs typeface="Lato" panose="020F0502020204030203" pitchFamily="34" charset="0"/>
              </a:rPr>
              <a:t>Predictive Analytics</a:t>
            </a:r>
          </a:p>
          <a:p>
            <a:pPr algn="l"/>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All models showed comparable performance on the test set</a:t>
            </a:r>
          </a:p>
          <a:p>
            <a:pPr algn="l"/>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Decision tree model outperformed the other models slightly</a:t>
            </a:r>
          </a:p>
        </p:txBody>
      </p:sp>
      <p:sp>
        <p:nvSpPr>
          <p:cNvPr id="16" name="TextBox 15">
            <a:extLst>
              <a:ext uri="{FF2B5EF4-FFF2-40B4-BE49-F238E27FC236}">
                <a16:creationId xmlns:a16="http://schemas.microsoft.com/office/drawing/2014/main" id="{6DECE5C5-A49C-7A44-A3FB-2828F8B0D8BF}"/>
              </a:ext>
            </a:extLst>
          </p:cNvPr>
          <p:cNvSpPr txBox="1"/>
          <p:nvPr/>
        </p:nvSpPr>
        <p:spPr>
          <a:xfrm>
            <a:off x="5960642" y="2166239"/>
            <a:ext cx="2241249" cy="1169551"/>
          </a:xfrm>
          <a:prstGeom prst="rect">
            <a:avLst/>
          </a:prstGeom>
          <a:noFill/>
        </p:spPr>
        <p:txBody>
          <a:bodyPr wrap="square" rtlCol="0">
            <a:spAutoFit/>
          </a:bodyPr>
          <a:lstStyle/>
          <a:p>
            <a:r>
              <a:rPr lang="en-US" sz="1400" b="1" i="0" u="none" strike="noStrike" dirty="0">
                <a:effectLst/>
                <a:latin typeface="Lato" panose="020F0502020204030203" pitchFamily="34" charset="0"/>
                <a:ea typeface="Lato" panose="020F0502020204030203" pitchFamily="34" charset="0"/>
                <a:cs typeface="Lato" panose="020F0502020204030203" pitchFamily="34" charset="0"/>
              </a:rPr>
              <a:t>Visualization/Analytics</a:t>
            </a:r>
          </a:p>
          <a:p>
            <a:pPr algn="l"/>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Most launch sites are situated near the equator and coastal areas</a:t>
            </a:r>
          </a:p>
        </p:txBody>
      </p:sp>
      <p:sp>
        <p:nvSpPr>
          <p:cNvPr id="23" name="TextBox 22">
            <a:extLst>
              <a:ext uri="{FF2B5EF4-FFF2-40B4-BE49-F238E27FC236}">
                <a16:creationId xmlns:a16="http://schemas.microsoft.com/office/drawing/2014/main" id="{A09CA719-8D0B-1939-7DA6-03EB98ED628A}"/>
              </a:ext>
            </a:extLst>
          </p:cNvPr>
          <p:cNvSpPr txBox="1"/>
          <p:nvPr/>
        </p:nvSpPr>
        <p:spPr>
          <a:xfrm>
            <a:off x="1264756" y="1397819"/>
            <a:ext cx="6895565" cy="369332"/>
          </a:xfrm>
          <a:prstGeom prst="rect">
            <a:avLst/>
          </a:prstGeom>
          <a:noFill/>
        </p:spPr>
        <p:txBody>
          <a:bodyPr wrap="square" rtlCol="0">
            <a:spAutoFit/>
          </a:bodyPr>
          <a:lstStyle/>
          <a:p>
            <a:pPr algn="ctr"/>
            <a:r>
              <a:rPr lang="en-US" b="0" i="0" u="sng" strike="noStrike" dirty="0">
                <a:effectLst/>
                <a:latin typeface="Arial" panose="020B0604020202020204" pitchFamily="34" charset="0"/>
                <a:cs typeface="Arial" panose="020B0604020202020204" pitchFamily="34" charset="0"/>
              </a:rPr>
              <a:t>Summary of Results</a:t>
            </a:r>
          </a:p>
        </p:txBody>
      </p:sp>
      <p:cxnSp>
        <p:nvCxnSpPr>
          <p:cNvPr id="21" name="Straight Connector 20">
            <a:extLst>
              <a:ext uri="{FF2B5EF4-FFF2-40B4-BE49-F238E27FC236}">
                <a16:creationId xmlns:a16="http://schemas.microsoft.com/office/drawing/2014/main" id="{947BFEAA-0B7E-E818-5C62-7460E00A4913}"/>
              </a:ext>
            </a:extLst>
          </p:cNvPr>
          <p:cNvCxnSpPr>
            <a:cxnSpLocks/>
          </p:cNvCxnSpPr>
          <p:nvPr/>
        </p:nvCxnSpPr>
        <p:spPr>
          <a:xfrm>
            <a:off x="1206696" y="2514853"/>
            <a:ext cx="69536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9312DE3-734D-C6AC-FB6E-8AE3B24B4F11}"/>
              </a:ext>
            </a:extLst>
          </p:cNvPr>
          <p:cNvCxnSpPr>
            <a:cxnSpLocks/>
          </p:cNvCxnSpPr>
          <p:nvPr/>
        </p:nvCxnSpPr>
        <p:spPr>
          <a:xfrm flipH="1">
            <a:off x="3613383" y="2166239"/>
            <a:ext cx="16499" cy="307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08B091-7D45-9459-20FA-79832BC72192}"/>
              </a:ext>
            </a:extLst>
          </p:cNvPr>
          <p:cNvCxnSpPr>
            <a:cxnSpLocks/>
          </p:cNvCxnSpPr>
          <p:nvPr/>
        </p:nvCxnSpPr>
        <p:spPr>
          <a:xfrm flipH="1">
            <a:off x="5830115" y="2138525"/>
            <a:ext cx="16499" cy="307077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3060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9E5CF-6AEB-5658-F824-CBC2F9D87082}"/>
              </a:ext>
            </a:extLst>
          </p:cNvPr>
          <p:cNvSpPr/>
          <p:nvPr/>
        </p:nvSpPr>
        <p:spPr>
          <a:xfrm>
            <a:off x="10889"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99FCFD2-0097-8D74-BA38-2CF06D157C46}"/>
              </a:ext>
            </a:extLst>
          </p:cNvPr>
          <p:cNvSpPr txBox="1"/>
          <p:nvPr/>
        </p:nvSpPr>
        <p:spPr>
          <a:xfrm>
            <a:off x="1690480" y="4262395"/>
            <a:ext cx="2846681" cy="1015663"/>
          </a:xfrm>
          <a:prstGeom prst="rect">
            <a:avLst/>
          </a:prstGeom>
          <a:noFill/>
        </p:spPr>
        <p:txBody>
          <a:bodyPr wrap="square" rtlCol="0">
            <a:spAutoFit/>
          </a:bodyPr>
          <a:lstStyle/>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The success rate of rocket launches is a critical performance metric for any launch site. Here are some insights about the "Success as a Percentage of Total" for various launch sites:</a:t>
            </a:r>
          </a:p>
        </p:txBody>
      </p:sp>
      <p:pic>
        <p:nvPicPr>
          <p:cNvPr id="11" name="Picture 10" descr="Chart, pie chart&#10;&#10;Description automatically generated">
            <a:extLst>
              <a:ext uri="{FF2B5EF4-FFF2-40B4-BE49-F238E27FC236}">
                <a16:creationId xmlns:a16="http://schemas.microsoft.com/office/drawing/2014/main" id="{AA580DCA-569E-E22D-296C-2234DF079539}"/>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91240" y="1439299"/>
            <a:ext cx="7158196" cy="2691362"/>
          </a:xfrm>
          <a:prstGeom prst="rect">
            <a:avLst/>
          </a:prstGeom>
        </p:spPr>
      </p:pic>
      <p:sp>
        <p:nvSpPr>
          <p:cNvPr id="15" name="TextBox 14">
            <a:extLst>
              <a:ext uri="{FF2B5EF4-FFF2-40B4-BE49-F238E27FC236}">
                <a16:creationId xmlns:a16="http://schemas.microsoft.com/office/drawing/2014/main" id="{A3A03C9D-812A-B42F-6174-01F555B38F6A}"/>
              </a:ext>
            </a:extLst>
          </p:cNvPr>
          <p:cNvSpPr txBox="1"/>
          <p:nvPr/>
        </p:nvSpPr>
        <p:spPr>
          <a:xfrm>
            <a:off x="4548050" y="4288861"/>
            <a:ext cx="3073521" cy="830997"/>
          </a:xfrm>
          <a:prstGeom prst="rect">
            <a:avLst/>
          </a:prstGeom>
          <a:noFill/>
        </p:spPr>
        <p:txBody>
          <a:bodyPr wrap="square" rtlCol="0">
            <a:spAutoFit/>
          </a:bodyPr>
          <a:lstStyle/>
          <a:p>
            <a:pPr algn="l"/>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KSC LC-39A has the highest success rate at 41.2%, proving the team's technical expertise and operational excellence in safe launches.</a:t>
            </a:r>
          </a:p>
        </p:txBody>
      </p:sp>
      <p:sp>
        <p:nvSpPr>
          <p:cNvPr id="5" name="TextBox 4">
            <a:extLst>
              <a:ext uri="{FF2B5EF4-FFF2-40B4-BE49-F238E27FC236}">
                <a16:creationId xmlns:a16="http://schemas.microsoft.com/office/drawing/2014/main" id="{143DFB82-E64E-7ECF-C853-58C1B5AD6C0E}"/>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SUCCESSFUL LAUNCH OF ALL SITES</a:t>
            </a:r>
            <a:endParaRPr lang="en-US" sz="2800" dirty="0">
              <a:effectLst/>
              <a:latin typeface="SpaceX"/>
            </a:endParaRPr>
          </a:p>
        </p:txBody>
      </p:sp>
      <p:sp>
        <p:nvSpPr>
          <p:cNvPr id="8" name="Oval 7">
            <a:extLst>
              <a:ext uri="{FF2B5EF4-FFF2-40B4-BE49-F238E27FC236}">
                <a16:creationId xmlns:a16="http://schemas.microsoft.com/office/drawing/2014/main" id="{4005C1E7-6595-D77D-195A-4744E796CE67}"/>
              </a:ext>
            </a:extLst>
          </p:cNvPr>
          <p:cNvSpPr/>
          <p:nvPr/>
        </p:nvSpPr>
        <p:spPr>
          <a:xfrm>
            <a:off x="8726031" y="503610"/>
            <a:ext cx="3100263" cy="5405936"/>
          </a:xfrm>
          <a:prstGeom prst="ellipse">
            <a:avLst/>
          </a:prstGeom>
          <a:blipFill dpi="0" rotWithShape="1">
            <a:blip r:embed="rId5">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4FFF650-4A6A-AC31-8DBC-3B2A1F3FAFAF}"/>
              </a:ext>
            </a:extLst>
          </p:cNvPr>
          <p:cNvCxnSpPr>
            <a:cxnSpLocks/>
          </p:cNvCxnSpPr>
          <p:nvPr/>
        </p:nvCxnSpPr>
        <p:spPr>
          <a:xfrm>
            <a:off x="4537161" y="4275115"/>
            <a:ext cx="0" cy="101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6B39D96-5B56-2B49-1234-6DCCBC2D7F3A}"/>
              </a:ext>
            </a:extLst>
          </p:cNvPr>
          <p:cNvCxnSpPr>
            <a:cxnSpLocks/>
          </p:cNvCxnSpPr>
          <p:nvPr/>
        </p:nvCxnSpPr>
        <p:spPr>
          <a:xfrm>
            <a:off x="1554480" y="5278058"/>
            <a:ext cx="599702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156B883-B47E-49F3-E55E-D50AF4117773}"/>
              </a:ext>
            </a:extLst>
          </p:cNvPr>
          <p:cNvCxnSpPr>
            <a:cxnSpLocks/>
          </p:cNvCxnSpPr>
          <p:nvPr/>
        </p:nvCxnSpPr>
        <p:spPr>
          <a:xfrm>
            <a:off x="1543553" y="4266678"/>
            <a:ext cx="600795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D604292-8036-D7A9-DCC9-2C717EF2A0DA}"/>
              </a:ext>
            </a:extLst>
          </p:cNvPr>
          <p:cNvCxnSpPr>
            <a:cxnSpLocks/>
          </p:cNvCxnSpPr>
          <p:nvPr/>
        </p:nvCxnSpPr>
        <p:spPr>
          <a:xfrm>
            <a:off x="1554480" y="4261262"/>
            <a:ext cx="0" cy="101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727B49B-4C97-5906-39ED-B686A83248E7}"/>
              </a:ext>
            </a:extLst>
          </p:cNvPr>
          <p:cNvCxnSpPr>
            <a:cxnSpLocks/>
          </p:cNvCxnSpPr>
          <p:nvPr/>
        </p:nvCxnSpPr>
        <p:spPr>
          <a:xfrm>
            <a:off x="7551508" y="4261260"/>
            <a:ext cx="0" cy="101779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060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544237-753A-1667-5262-4F51A1B4BE10}"/>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Chart&#10;&#10;Description automatically generated">
            <a:extLst>
              <a:ext uri="{FF2B5EF4-FFF2-40B4-BE49-F238E27FC236}">
                <a16:creationId xmlns:a16="http://schemas.microsoft.com/office/drawing/2014/main" id="{A2ABC8F7-4864-F9FB-7A52-DC60393CD6B9}"/>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89972" y="1105715"/>
            <a:ext cx="6440665" cy="2641107"/>
          </a:xfrm>
          <a:prstGeom prst="rect">
            <a:avLst/>
          </a:prstGeom>
        </p:spPr>
      </p:pic>
      <p:sp>
        <p:nvSpPr>
          <p:cNvPr id="12" name="TextBox 11">
            <a:extLst>
              <a:ext uri="{FF2B5EF4-FFF2-40B4-BE49-F238E27FC236}">
                <a16:creationId xmlns:a16="http://schemas.microsoft.com/office/drawing/2014/main" id="{E095CAF9-FFAE-5719-C840-CB1F5CAC219A}"/>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HIGHEST SUCCESS LAUNCH SITE</a:t>
            </a:r>
            <a:endParaRPr lang="en-US" sz="2800" dirty="0">
              <a:effectLst/>
              <a:latin typeface="SpaceX"/>
            </a:endParaRPr>
          </a:p>
        </p:txBody>
      </p:sp>
      <p:sp>
        <p:nvSpPr>
          <p:cNvPr id="13" name="Oval 12">
            <a:extLst>
              <a:ext uri="{FF2B5EF4-FFF2-40B4-BE49-F238E27FC236}">
                <a16:creationId xmlns:a16="http://schemas.microsoft.com/office/drawing/2014/main" id="{18B51AA8-E3CC-0DD2-ACBA-0D891526DBD6}"/>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6A0442B-510F-D220-F56A-051583FC1B61}"/>
              </a:ext>
            </a:extLst>
          </p:cNvPr>
          <p:cNvSpPr txBox="1"/>
          <p:nvPr/>
        </p:nvSpPr>
        <p:spPr>
          <a:xfrm>
            <a:off x="453817" y="4369172"/>
            <a:ext cx="3235868" cy="1446550"/>
          </a:xfrm>
          <a:prstGeom prst="rect">
            <a:avLst/>
          </a:prstGeom>
          <a:noFill/>
        </p:spPr>
        <p:txBody>
          <a:bodyPr wrap="square" rtlCol="0">
            <a:spAutoFit/>
          </a:bodyPr>
          <a:lstStyle/>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Rocket launch success rates are critical for launch sites. See "Success as a Percentage of Total" for different sites:</a:t>
            </a:r>
          </a:p>
          <a:p>
            <a:pPr algn="l"/>
            <a:endParaRPr lang="en-US" sz="1400" dirty="0">
              <a:latin typeface="Lato" panose="020F0502020204030203" pitchFamily="34" charset="0"/>
              <a:ea typeface="Lato" panose="020F0502020204030203" pitchFamily="34" charset="0"/>
              <a:cs typeface="Lato" panose="020F0502020204030203" pitchFamily="34" charset="0"/>
            </a:endParaRPr>
          </a:p>
          <a:p>
            <a:endParaRPr lang="en-US" sz="1400" b="0" i="0" u="none" strike="noStrike" dirty="0">
              <a:effectLst/>
              <a:latin typeface="Lato" panose="020F0502020204030203" pitchFamily="34" charset="0"/>
              <a:ea typeface="Lato" panose="020F0502020204030203" pitchFamily="34" charset="0"/>
              <a:cs typeface="Lato" panose="020F0502020204030203" pitchFamily="34" charset="0"/>
            </a:endParaRPr>
          </a:p>
          <a:p>
            <a:pPr algn="l"/>
            <a:endParaRPr lang="en-US" sz="1800" b="0" i="0" u="none" strike="noStrike" dirty="0">
              <a:effectLst/>
              <a:latin typeface="Lato" panose="020F0502020204030203" pitchFamily="34" charset="0"/>
              <a:ea typeface="Lato" panose="020F0502020204030203" pitchFamily="34" charset="0"/>
              <a:cs typeface="Lato" panose="020F0502020204030203" pitchFamily="34" charset="0"/>
            </a:endParaRPr>
          </a:p>
        </p:txBody>
      </p:sp>
      <p:sp>
        <p:nvSpPr>
          <p:cNvPr id="18" name="TextBox 17">
            <a:extLst>
              <a:ext uri="{FF2B5EF4-FFF2-40B4-BE49-F238E27FC236}">
                <a16:creationId xmlns:a16="http://schemas.microsoft.com/office/drawing/2014/main" id="{D657B3D1-EBE2-0C0C-C13A-63DD3546074E}"/>
              </a:ext>
            </a:extLst>
          </p:cNvPr>
          <p:cNvSpPr txBox="1"/>
          <p:nvPr/>
        </p:nvSpPr>
        <p:spPr>
          <a:xfrm>
            <a:off x="3740532" y="4073236"/>
            <a:ext cx="3990109" cy="1815882"/>
          </a:xfrm>
          <a:prstGeom prst="rect">
            <a:avLst/>
          </a:prstGeom>
          <a:noFill/>
        </p:spPr>
        <p:txBody>
          <a:bodyPr wrap="square" rtlCol="0">
            <a:spAutoFit/>
          </a:bodyPr>
          <a:lstStyle/>
          <a:p>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KSC LC-39A had 10 successful launches out of 13, proving its ability for reliable and safe launches</a:t>
            </a:r>
          </a:p>
          <a:p>
            <a:endParaRPr lang="en-US" sz="1400" dirty="0">
              <a:latin typeface="Lato" panose="020F0502020204030203" pitchFamily="34" charset="0"/>
              <a:ea typeface="Lato" panose="020F0502020204030203" pitchFamily="34" charset="0"/>
              <a:cs typeface="Lato" panose="020F0502020204030203" pitchFamily="34" charset="0"/>
            </a:endParaRPr>
          </a:p>
          <a:p>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KSC LC-39A has a success rate of 76.9%, showcasing its excellence in technical capabilities, safety protocols, and operational efficiency</a:t>
            </a:r>
          </a:p>
        </p:txBody>
      </p:sp>
      <p:cxnSp>
        <p:nvCxnSpPr>
          <p:cNvPr id="21" name="Straight Connector 20">
            <a:extLst>
              <a:ext uri="{FF2B5EF4-FFF2-40B4-BE49-F238E27FC236}">
                <a16:creationId xmlns:a16="http://schemas.microsoft.com/office/drawing/2014/main" id="{3DDC2457-8194-BC22-62E6-7AFE142442FC}"/>
              </a:ext>
            </a:extLst>
          </p:cNvPr>
          <p:cNvCxnSpPr>
            <a:cxnSpLocks/>
          </p:cNvCxnSpPr>
          <p:nvPr/>
        </p:nvCxnSpPr>
        <p:spPr>
          <a:xfrm>
            <a:off x="3729642" y="4073236"/>
            <a:ext cx="0" cy="18158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A448812-20E0-CBE7-B2F1-8A0BD856E6D8}"/>
              </a:ext>
            </a:extLst>
          </p:cNvPr>
          <p:cNvCxnSpPr>
            <a:cxnSpLocks/>
          </p:cNvCxnSpPr>
          <p:nvPr/>
        </p:nvCxnSpPr>
        <p:spPr>
          <a:xfrm>
            <a:off x="3729642" y="4854506"/>
            <a:ext cx="43930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10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8D2238-4840-F7FD-D26C-48E66EF9FAC1}"/>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Graphical user interface, application&#10;&#10;Description automatically generated">
            <a:extLst>
              <a:ext uri="{FF2B5EF4-FFF2-40B4-BE49-F238E27FC236}">
                <a16:creationId xmlns:a16="http://schemas.microsoft.com/office/drawing/2014/main" id="{2261216E-2CDC-E223-9588-65F7A2F7052F}"/>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0" y="2618273"/>
            <a:ext cx="6267303" cy="2024027"/>
          </a:xfrm>
          <a:prstGeom prst="rect">
            <a:avLst/>
          </a:prstGeom>
        </p:spPr>
      </p:pic>
      <p:pic>
        <p:nvPicPr>
          <p:cNvPr id="15" name="Picture 14" descr="A picture containing application&#10;&#10;Description automatically generated">
            <a:extLst>
              <a:ext uri="{FF2B5EF4-FFF2-40B4-BE49-F238E27FC236}">
                <a16:creationId xmlns:a16="http://schemas.microsoft.com/office/drawing/2014/main" id="{CDE7D8F9-4409-1DFE-913F-2665FE16ECAB}"/>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24697" y="691311"/>
            <a:ext cx="6267303" cy="1987565"/>
          </a:xfrm>
          <a:prstGeom prst="rect">
            <a:avLst/>
          </a:prstGeom>
        </p:spPr>
      </p:pic>
      <p:pic>
        <p:nvPicPr>
          <p:cNvPr id="17" name="Picture 16" descr="Application&#10;&#10;Description automatically generated">
            <a:extLst>
              <a:ext uri="{FF2B5EF4-FFF2-40B4-BE49-F238E27FC236}">
                <a16:creationId xmlns:a16="http://schemas.microsoft.com/office/drawing/2014/main" id="{7B0B6DBC-6431-C16D-0491-C63FFC00DBC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74277" y="4870435"/>
            <a:ext cx="6267303" cy="1987565"/>
          </a:xfrm>
          <a:prstGeom prst="rect">
            <a:avLst/>
          </a:prstGeom>
        </p:spPr>
      </p:pic>
      <p:sp>
        <p:nvSpPr>
          <p:cNvPr id="5" name="TextBox 4">
            <a:extLst>
              <a:ext uri="{FF2B5EF4-FFF2-40B4-BE49-F238E27FC236}">
                <a16:creationId xmlns:a16="http://schemas.microsoft.com/office/drawing/2014/main" id="{5008AAA8-4A2D-3FEC-FFEA-C2B7AB9BFDB5}"/>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PAYLOAD VS LAUNCH SCATTER PLOT</a:t>
            </a:r>
            <a:endParaRPr lang="en-US" sz="2800" dirty="0">
              <a:effectLst/>
              <a:latin typeface="SpaceX"/>
            </a:endParaRPr>
          </a:p>
        </p:txBody>
      </p:sp>
      <p:cxnSp>
        <p:nvCxnSpPr>
          <p:cNvPr id="11" name="Straight Connector 10">
            <a:extLst>
              <a:ext uri="{FF2B5EF4-FFF2-40B4-BE49-F238E27FC236}">
                <a16:creationId xmlns:a16="http://schemas.microsoft.com/office/drawing/2014/main" id="{1C77006B-A23F-37AE-E89E-CD5535140025}"/>
              </a:ext>
            </a:extLst>
          </p:cNvPr>
          <p:cNvCxnSpPr/>
          <p:nvPr/>
        </p:nvCxnSpPr>
        <p:spPr>
          <a:xfrm>
            <a:off x="10889" y="4762005"/>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7AA39C2-5623-D2E2-F9B7-F429C7040A8F}"/>
              </a:ext>
            </a:extLst>
          </p:cNvPr>
          <p:cNvCxnSpPr/>
          <p:nvPr/>
        </p:nvCxnSpPr>
        <p:spPr>
          <a:xfrm>
            <a:off x="-2961" y="2598714"/>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F2EA49E-1208-B0A0-E338-574677592F28}"/>
              </a:ext>
            </a:extLst>
          </p:cNvPr>
          <p:cNvCxnSpPr>
            <a:cxnSpLocks/>
          </p:cNvCxnSpPr>
          <p:nvPr/>
        </p:nvCxnSpPr>
        <p:spPr>
          <a:xfrm>
            <a:off x="1054090" y="813905"/>
            <a:ext cx="0"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FC3287B-9118-B77D-3E2F-5C109C10EF52}"/>
              </a:ext>
            </a:extLst>
          </p:cNvPr>
          <p:cNvCxnSpPr>
            <a:cxnSpLocks/>
          </p:cNvCxnSpPr>
          <p:nvPr/>
        </p:nvCxnSpPr>
        <p:spPr>
          <a:xfrm flipH="1">
            <a:off x="5010584" y="813905"/>
            <a:ext cx="3924" cy="15984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184019A-B97A-EEB7-84B1-CB66475376E3}"/>
              </a:ext>
            </a:extLst>
          </p:cNvPr>
          <p:cNvCxnSpPr>
            <a:cxnSpLocks/>
          </p:cNvCxnSpPr>
          <p:nvPr/>
        </p:nvCxnSpPr>
        <p:spPr>
          <a:xfrm>
            <a:off x="1054090" y="813905"/>
            <a:ext cx="39756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E664AA9-199E-8E49-D5E6-7567C1B6A2C3}"/>
              </a:ext>
            </a:extLst>
          </p:cNvPr>
          <p:cNvCxnSpPr>
            <a:cxnSpLocks/>
          </p:cNvCxnSpPr>
          <p:nvPr/>
        </p:nvCxnSpPr>
        <p:spPr>
          <a:xfrm>
            <a:off x="1054090" y="2413050"/>
            <a:ext cx="39756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BFFC6B5-918E-F498-B981-1804A5EBEA94}"/>
              </a:ext>
            </a:extLst>
          </p:cNvPr>
          <p:cNvSpPr txBox="1"/>
          <p:nvPr/>
        </p:nvSpPr>
        <p:spPr>
          <a:xfrm>
            <a:off x="1064980" y="876868"/>
            <a:ext cx="3881034" cy="1661993"/>
          </a:xfrm>
          <a:prstGeom prst="rect">
            <a:avLst/>
          </a:prstGeom>
          <a:noFill/>
        </p:spPr>
        <p:txBody>
          <a:bodyPr wrap="square" rtlCol="0">
            <a:spAutoFit/>
          </a:bodyPr>
          <a:lstStyle/>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The analysis of rocket launches by booster version is a crucial exercise to gain insights into the performance and reliability of rocket boosters for different payload categories. Here are some observations related to the "By Booster Version" analysis:</a:t>
            </a:r>
          </a:p>
          <a:p>
            <a:endParaRPr lang="en-US" dirty="0"/>
          </a:p>
        </p:txBody>
      </p:sp>
      <p:cxnSp>
        <p:nvCxnSpPr>
          <p:cNvPr id="39" name="Straight Connector 38">
            <a:extLst>
              <a:ext uri="{FF2B5EF4-FFF2-40B4-BE49-F238E27FC236}">
                <a16:creationId xmlns:a16="http://schemas.microsoft.com/office/drawing/2014/main" id="{A5F2E71F-6BC2-8551-6194-66A9D72B392D}"/>
              </a:ext>
            </a:extLst>
          </p:cNvPr>
          <p:cNvCxnSpPr>
            <a:cxnSpLocks/>
          </p:cNvCxnSpPr>
          <p:nvPr/>
        </p:nvCxnSpPr>
        <p:spPr>
          <a:xfrm>
            <a:off x="7383634" y="2997065"/>
            <a:ext cx="0" cy="1207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F50F20D-158C-D84A-1548-7BE807974C7F}"/>
              </a:ext>
            </a:extLst>
          </p:cNvPr>
          <p:cNvCxnSpPr>
            <a:cxnSpLocks/>
          </p:cNvCxnSpPr>
          <p:nvPr/>
        </p:nvCxnSpPr>
        <p:spPr>
          <a:xfrm>
            <a:off x="11047171" y="2997065"/>
            <a:ext cx="0" cy="12072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B25E99F-5437-3D81-D6EE-99B1B149CEBD}"/>
              </a:ext>
            </a:extLst>
          </p:cNvPr>
          <p:cNvCxnSpPr>
            <a:cxnSpLocks/>
          </p:cNvCxnSpPr>
          <p:nvPr/>
        </p:nvCxnSpPr>
        <p:spPr>
          <a:xfrm>
            <a:off x="7383634" y="2997065"/>
            <a:ext cx="3663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2A3EC5F-BE6A-6C61-229D-7E1BE67EA39C}"/>
              </a:ext>
            </a:extLst>
          </p:cNvPr>
          <p:cNvCxnSpPr>
            <a:cxnSpLocks/>
          </p:cNvCxnSpPr>
          <p:nvPr/>
        </p:nvCxnSpPr>
        <p:spPr>
          <a:xfrm>
            <a:off x="7383634" y="4204326"/>
            <a:ext cx="3663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8BD038-98D2-592B-0034-3CA885167DC1}"/>
              </a:ext>
            </a:extLst>
          </p:cNvPr>
          <p:cNvSpPr txBox="1"/>
          <p:nvPr/>
        </p:nvSpPr>
        <p:spPr>
          <a:xfrm>
            <a:off x="7412396" y="2974383"/>
            <a:ext cx="3714780" cy="1446550"/>
          </a:xfrm>
          <a:prstGeom prst="rect">
            <a:avLst/>
          </a:prstGeom>
          <a:noFill/>
        </p:spPr>
        <p:txBody>
          <a:bodyPr wrap="square" rtlCol="0">
            <a:spAutoFit/>
          </a:bodyPr>
          <a:lstStyle/>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Rocket launches by booster version indicate that payloads in the 2,000-5,000 kg range have the highest success rate, implying that the rocket boosters used for this payload category are the most reliable and efficient</a:t>
            </a:r>
          </a:p>
          <a:p>
            <a:endParaRPr lang="en-US" dirty="0"/>
          </a:p>
        </p:txBody>
      </p:sp>
      <p:cxnSp>
        <p:nvCxnSpPr>
          <p:cNvPr id="52" name="Straight Connector 51">
            <a:extLst>
              <a:ext uri="{FF2B5EF4-FFF2-40B4-BE49-F238E27FC236}">
                <a16:creationId xmlns:a16="http://schemas.microsoft.com/office/drawing/2014/main" id="{6345A24A-040C-7286-9F26-1547EA9A8AFC}"/>
              </a:ext>
            </a:extLst>
          </p:cNvPr>
          <p:cNvCxnSpPr>
            <a:cxnSpLocks/>
          </p:cNvCxnSpPr>
          <p:nvPr/>
        </p:nvCxnSpPr>
        <p:spPr>
          <a:xfrm>
            <a:off x="1040782" y="5316537"/>
            <a:ext cx="0" cy="9578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737E75D-E4B7-410B-90CF-D71C6BDD67DF}"/>
              </a:ext>
            </a:extLst>
          </p:cNvPr>
          <p:cNvCxnSpPr>
            <a:cxnSpLocks/>
          </p:cNvCxnSpPr>
          <p:nvPr/>
        </p:nvCxnSpPr>
        <p:spPr>
          <a:xfrm flipH="1">
            <a:off x="4704315" y="5316537"/>
            <a:ext cx="4" cy="9578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41E7B0C-9366-93FA-EC43-1892371B6BD9}"/>
              </a:ext>
            </a:extLst>
          </p:cNvPr>
          <p:cNvCxnSpPr>
            <a:cxnSpLocks/>
          </p:cNvCxnSpPr>
          <p:nvPr/>
        </p:nvCxnSpPr>
        <p:spPr>
          <a:xfrm>
            <a:off x="1040782" y="5316537"/>
            <a:ext cx="3663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4668187-F9B6-51C3-20A7-A31E096CB315}"/>
              </a:ext>
            </a:extLst>
          </p:cNvPr>
          <p:cNvCxnSpPr>
            <a:cxnSpLocks/>
          </p:cNvCxnSpPr>
          <p:nvPr/>
        </p:nvCxnSpPr>
        <p:spPr>
          <a:xfrm>
            <a:off x="1040782" y="6274418"/>
            <a:ext cx="3663537"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1DA166E-B451-05A4-974F-79F73F12A6BC}"/>
              </a:ext>
            </a:extLst>
          </p:cNvPr>
          <p:cNvSpPr txBox="1"/>
          <p:nvPr/>
        </p:nvSpPr>
        <p:spPr>
          <a:xfrm>
            <a:off x="1055164" y="5303956"/>
            <a:ext cx="3634771" cy="1231106"/>
          </a:xfrm>
          <a:prstGeom prst="rect">
            <a:avLst/>
          </a:prstGeom>
          <a:noFill/>
        </p:spPr>
        <p:txBody>
          <a:bodyPr wrap="square" rtlCol="0">
            <a:spAutoFit/>
          </a:bodyPr>
          <a:lstStyle/>
          <a:p>
            <a:pPr algn="l"/>
            <a:r>
              <a:rPr lang="en-US" sz="1400" b="0" i="0" u="none" strike="noStrike" dirty="0">
                <a:effectLst/>
                <a:latin typeface="Lato" panose="020F0502020204030203" pitchFamily="34" charset="0"/>
                <a:ea typeface="Lato" panose="020F0502020204030203" pitchFamily="34" charset="0"/>
                <a:cs typeface="Lato" panose="020F0502020204030203" pitchFamily="34" charset="0"/>
              </a:rPr>
              <a:t>The outcome of each rocket launch is indicated by a binary system, with 1 representing a successful outcome and 0 representing an unsuccessful outcome</a:t>
            </a:r>
          </a:p>
          <a:p>
            <a:endParaRPr lang="en-US" dirty="0"/>
          </a:p>
        </p:txBody>
      </p:sp>
    </p:spTree>
    <p:extLst>
      <p:ext uri="{BB962C8B-B14F-4D97-AF65-F5344CB8AC3E}">
        <p14:creationId xmlns:p14="http://schemas.microsoft.com/office/powerpoint/2010/main" val="2042714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5FF6E7-CFAC-9639-068D-45DEF5A4C70A}"/>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B4F97C82-D155-9219-9406-640632A64204}"/>
              </a:ext>
            </a:extLst>
          </p:cNvPr>
          <p:cNvSpPr txBox="1"/>
          <p:nvPr/>
        </p:nvSpPr>
        <p:spPr>
          <a:xfrm>
            <a:off x="1524000" y="1122362"/>
            <a:ext cx="9144000" cy="29005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dirty="0">
                <a:solidFill>
                  <a:srgbClr val="FFFFFF"/>
                </a:solidFill>
                <a:latin typeface="SpaceX" panose="02000600000000000000" pitchFamily="2" charset="0"/>
                <a:ea typeface="+mj-ea"/>
                <a:cs typeface="Arial" panose="020B0604020202020204" pitchFamily="34" charset="0"/>
              </a:rPr>
              <a:t>PREDICTIVE ANALYSIS</a:t>
            </a:r>
          </a:p>
        </p:txBody>
      </p:sp>
    </p:spTree>
    <p:extLst>
      <p:ext uri="{BB962C8B-B14F-4D97-AF65-F5344CB8AC3E}">
        <p14:creationId xmlns:p14="http://schemas.microsoft.com/office/powerpoint/2010/main" val="4020127317"/>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8BA682-E46E-4062-E026-DD8FB477F775}"/>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Graphical user interface, text, application, email&#10;&#10;Description automatically generated">
            <a:extLst>
              <a:ext uri="{FF2B5EF4-FFF2-40B4-BE49-F238E27FC236}">
                <a16:creationId xmlns:a16="http://schemas.microsoft.com/office/drawing/2014/main" id="{B702F7C9-12EB-9568-C452-5C80CE81BAFE}"/>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8063" y="3350246"/>
            <a:ext cx="8101333" cy="3263500"/>
          </a:xfrm>
          <a:prstGeom prst="rect">
            <a:avLst/>
          </a:prstGeom>
        </p:spPr>
      </p:pic>
      <p:graphicFrame>
        <p:nvGraphicFramePr>
          <p:cNvPr id="7" name="Table 7">
            <a:extLst>
              <a:ext uri="{FF2B5EF4-FFF2-40B4-BE49-F238E27FC236}">
                <a16:creationId xmlns:a16="http://schemas.microsoft.com/office/drawing/2014/main" id="{CE7AED22-AF26-8C82-2053-DD0D97E1E67E}"/>
              </a:ext>
            </a:extLst>
          </p:cNvPr>
          <p:cNvGraphicFramePr>
            <a:graphicFrameLocks noGrp="1"/>
          </p:cNvGraphicFramePr>
          <p:nvPr>
            <p:extLst>
              <p:ext uri="{D42A27DB-BD31-4B8C-83A1-F6EECF244321}">
                <p14:modId xmlns:p14="http://schemas.microsoft.com/office/powerpoint/2010/main" val="2896113727"/>
              </p:ext>
            </p:extLst>
          </p:nvPr>
        </p:nvGraphicFramePr>
        <p:xfrm>
          <a:off x="148063" y="1797900"/>
          <a:ext cx="8349435" cy="1308093"/>
        </p:xfrm>
        <a:graphic>
          <a:graphicData uri="http://schemas.openxmlformats.org/drawingml/2006/table">
            <a:tbl>
              <a:tblPr firstRow="1" bandRow="1">
                <a:tableStyleId>{5C22544A-7EE6-4342-B048-85BDC9FD1C3A}</a:tableStyleId>
              </a:tblPr>
              <a:tblGrid>
                <a:gridCol w="1669887">
                  <a:extLst>
                    <a:ext uri="{9D8B030D-6E8A-4147-A177-3AD203B41FA5}">
                      <a16:colId xmlns:a16="http://schemas.microsoft.com/office/drawing/2014/main" val="3798197332"/>
                    </a:ext>
                  </a:extLst>
                </a:gridCol>
                <a:gridCol w="1669887">
                  <a:extLst>
                    <a:ext uri="{9D8B030D-6E8A-4147-A177-3AD203B41FA5}">
                      <a16:colId xmlns:a16="http://schemas.microsoft.com/office/drawing/2014/main" val="3036939997"/>
                    </a:ext>
                  </a:extLst>
                </a:gridCol>
                <a:gridCol w="1669887">
                  <a:extLst>
                    <a:ext uri="{9D8B030D-6E8A-4147-A177-3AD203B41FA5}">
                      <a16:colId xmlns:a16="http://schemas.microsoft.com/office/drawing/2014/main" val="4139470066"/>
                    </a:ext>
                  </a:extLst>
                </a:gridCol>
                <a:gridCol w="1669887">
                  <a:extLst>
                    <a:ext uri="{9D8B030D-6E8A-4147-A177-3AD203B41FA5}">
                      <a16:colId xmlns:a16="http://schemas.microsoft.com/office/drawing/2014/main" val="1454732203"/>
                    </a:ext>
                  </a:extLst>
                </a:gridCol>
                <a:gridCol w="1669887">
                  <a:extLst>
                    <a:ext uri="{9D8B030D-6E8A-4147-A177-3AD203B41FA5}">
                      <a16:colId xmlns:a16="http://schemas.microsoft.com/office/drawing/2014/main" val="1160576585"/>
                    </a:ext>
                  </a:extLst>
                </a:gridCol>
              </a:tblGrid>
              <a:tr h="314111">
                <a:tc>
                  <a:txBody>
                    <a:bodyPr/>
                    <a:lstStyle/>
                    <a:p>
                      <a:pPr algn="ctr"/>
                      <a:endParaRPr lang="en-US" dirty="0">
                        <a:latin typeface="Lato" panose="020F0502020204030203" pitchFamily="34" charset="0"/>
                        <a:ea typeface="Lato" panose="020F0502020204030203" pitchFamily="34" charset="0"/>
                        <a:cs typeface="Lato" panose="020F0502020204030203" pitchFamily="34" charset="0"/>
                      </a:endParaRPr>
                    </a:p>
                  </a:txBody>
                  <a:tcPr>
                    <a:solidFill>
                      <a:schemeClr val="tx1"/>
                    </a:solidFill>
                  </a:tcPr>
                </a:tc>
                <a:tc>
                  <a:txBody>
                    <a:bodyPr/>
                    <a:lstStyle/>
                    <a:p>
                      <a:pPr algn="ctr"/>
                      <a:r>
                        <a:rPr lang="en-US" sz="1600" b="0" dirty="0" err="1">
                          <a:latin typeface="Lato" panose="020F0502020204030203" pitchFamily="34" charset="0"/>
                          <a:ea typeface="Lato" panose="020F0502020204030203" pitchFamily="34" charset="0"/>
                          <a:cs typeface="Lato" panose="020F0502020204030203" pitchFamily="34" charset="0"/>
                        </a:rPr>
                        <a:t>LogReg</a:t>
                      </a:r>
                      <a:endParaRPr lang="en-US" b="0" dirty="0">
                        <a:latin typeface="Lato" panose="020F0502020204030203" pitchFamily="34" charset="0"/>
                        <a:ea typeface="Lato" panose="020F0502020204030203" pitchFamily="34" charset="0"/>
                        <a:cs typeface="Lato" panose="020F0502020204030203" pitchFamily="34" charset="0"/>
                      </a:endParaRPr>
                    </a:p>
                  </a:txBody>
                  <a:tcPr>
                    <a:solidFill>
                      <a:schemeClr val="tx1"/>
                    </a:solidFill>
                  </a:tcPr>
                </a:tc>
                <a:tc>
                  <a:txBody>
                    <a:bodyPr/>
                    <a:lstStyle/>
                    <a:p>
                      <a:pPr algn="ctr"/>
                      <a:r>
                        <a:rPr lang="en-US" sz="1600" b="0" dirty="0">
                          <a:latin typeface="Lato" panose="020F0502020204030203" pitchFamily="34" charset="0"/>
                          <a:ea typeface="Lato" panose="020F0502020204030203" pitchFamily="34" charset="0"/>
                          <a:cs typeface="Lato" panose="020F0502020204030203" pitchFamily="34" charset="0"/>
                        </a:rPr>
                        <a:t>SVM</a:t>
                      </a:r>
                      <a:endParaRPr lang="en-US" b="0" dirty="0">
                        <a:latin typeface="Lato" panose="020F0502020204030203" pitchFamily="34" charset="0"/>
                        <a:ea typeface="Lato" panose="020F0502020204030203" pitchFamily="34" charset="0"/>
                        <a:cs typeface="Lato" panose="020F0502020204030203" pitchFamily="34" charset="0"/>
                      </a:endParaRPr>
                    </a:p>
                  </a:txBody>
                  <a:tcPr>
                    <a:solidFill>
                      <a:schemeClr val="tx1"/>
                    </a:solidFill>
                  </a:tcPr>
                </a:tc>
                <a:tc>
                  <a:txBody>
                    <a:bodyPr/>
                    <a:lstStyle/>
                    <a:p>
                      <a:pPr algn="ctr"/>
                      <a:r>
                        <a:rPr lang="en-US" sz="1600" b="0" dirty="0">
                          <a:latin typeface="Lato" panose="020F0502020204030203" pitchFamily="34" charset="0"/>
                          <a:ea typeface="Lato" panose="020F0502020204030203" pitchFamily="34" charset="0"/>
                          <a:cs typeface="Lato" panose="020F0502020204030203" pitchFamily="34" charset="0"/>
                        </a:rPr>
                        <a:t>Tree</a:t>
                      </a:r>
                      <a:endParaRPr lang="en-US" b="0" dirty="0">
                        <a:latin typeface="Lato" panose="020F0502020204030203" pitchFamily="34" charset="0"/>
                        <a:ea typeface="Lato" panose="020F0502020204030203" pitchFamily="34" charset="0"/>
                        <a:cs typeface="Lato" panose="020F0502020204030203" pitchFamily="34" charset="0"/>
                      </a:endParaRPr>
                    </a:p>
                  </a:txBody>
                  <a:tcPr>
                    <a:solidFill>
                      <a:schemeClr val="tx1"/>
                    </a:solidFill>
                  </a:tcPr>
                </a:tc>
                <a:tc>
                  <a:txBody>
                    <a:bodyPr/>
                    <a:lstStyle/>
                    <a:p>
                      <a:pPr algn="ctr"/>
                      <a:r>
                        <a:rPr lang="en-US" sz="1600" b="0" dirty="0">
                          <a:latin typeface="Lato" panose="020F0502020204030203" pitchFamily="34" charset="0"/>
                          <a:ea typeface="Lato" panose="020F0502020204030203" pitchFamily="34" charset="0"/>
                          <a:cs typeface="Lato" panose="020F0502020204030203" pitchFamily="34" charset="0"/>
                        </a:rPr>
                        <a:t>KNN</a:t>
                      </a:r>
                      <a:endParaRPr lang="en-US" b="0" dirty="0">
                        <a:latin typeface="Lato" panose="020F0502020204030203" pitchFamily="34" charset="0"/>
                        <a:ea typeface="Lato" panose="020F0502020204030203" pitchFamily="34" charset="0"/>
                        <a:cs typeface="Lato" panose="020F0502020204030203" pitchFamily="34" charset="0"/>
                      </a:endParaRPr>
                    </a:p>
                  </a:txBody>
                  <a:tcPr>
                    <a:solidFill>
                      <a:schemeClr val="tx1"/>
                    </a:solidFill>
                  </a:tcPr>
                </a:tc>
                <a:extLst>
                  <a:ext uri="{0D108BD9-81ED-4DB2-BD59-A6C34878D82A}">
                    <a16:rowId xmlns:a16="http://schemas.microsoft.com/office/drawing/2014/main" val="2108468858"/>
                  </a:ext>
                </a:extLst>
              </a:tr>
              <a:tr h="314111">
                <a:tc>
                  <a:txBody>
                    <a:bodyPr/>
                    <a:lstStyle/>
                    <a:p>
                      <a:pPr algn="ctr"/>
                      <a:r>
                        <a:rPr lang="en-US" sz="1200" dirty="0">
                          <a:latin typeface="Lato" panose="020F0502020204030203" pitchFamily="34" charset="0"/>
                          <a:ea typeface="Lato" panose="020F0502020204030203" pitchFamily="34" charset="0"/>
                          <a:cs typeface="Lato" panose="020F0502020204030203" pitchFamily="34" charset="0"/>
                        </a:rPr>
                        <a:t>Jaccard Score</a:t>
                      </a:r>
                    </a:p>
                  </a:txBody>
                  <a:tcPr>
                    <a:solidFill>
                      <a:schemeClr val="bg1">
                        <a:lumMod val="85000"/>
                      </a:schemeClr>
                    </a:solidFill>
                  </a:tcPr>
                </a:tc>
                <a:tc>
                  <a:txBody>
                    <a:bodyPr/>
                    <a:lstStyle/>
                    <a:p>
                      <a:pPr algn="ctr"/>
                      <a:r>
                        <a:rPr lang="en-US" sz="1200" dirty="0">
                          <a:latin typeface="Lato" panose="020F0502020204030203" pitchFamily="34" charset="0"/>
                          <a:ea typeface="Lato" panose="020F0502020204030203" pitchFamily="34" charset="0"/>
                          <a:cs typeface="Lato" panose="020F0502020204030203" pitchFamily="34" charset="0"/>
                        </a:rPr>
                        <a:t>0.800000</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0.800000</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0.800000</a:t>
                      </a:r>
                    </a:p>
                  </a:txBody>
                  <a:tcPr>
                    <a:solidFill>
                      <a:schemeClr val="bg1">
                        <a:lumMod val="8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0.800000</a:t>
                      </a:r>
                    </a:p>
                  </a:txBody>
                  <a:tcPr>
                    <a:solidFill>
                      <a:schemeClr val="bg1">
                        <a:lumMod val="85000"/>
                      </a:schemeClr>
                    </a:solidFill>
                  </a:tcPr>
                </a:tc>
                <a:extLst>
                  <a:ext uri="{0D108BD9-81ED-4DB2-BD59-A6C34878D82A}">
                    <a16:rowId xmlns:a16="http://schemas.microsoft.com/office/drawing/2014/main" val="3773011349"/>
                  </a:ext>
                </a:extLst>
              </a:tr>
              <a:tr h="314111">
                <a:tc>
                  <a:txBody>
                    <a:bodyPr/>
                    <a:lstStyle/>
                    <a:p>
                      <a:pPr algn="ctr"/>
                      <a:r>
                        <a:rPr lang="en-US" sz="1200" dirty="0">
                          <a:latin typeface="Lato" panose="020F0502020204030203" pitchFamily="34" charset="0"/>
                          <a:ea typeface="Lato" panose="020F0502020204030203" pitchFamily="34" charset="0"/>
                          <a:cs typeface="Lato" panose="020F0502020204030203" pitchFamily="34" charset="0"/>
                        </a:rPr>
                        <a:t>F1 Score</a:t>
                      </a:r>
                    </a:p>
                  </a:txBody>
                  <a:tcPr>
                    <a:solidFill>
                      <a:schemeClr val="bg1">
                        <a:lumMod val="75000"/>
                      </a:schemeClr>
                    </a:solidFill>
                  </a:tcPr>
                </a:tc>
                <a:tc>
                  <a:txBody>
                    <a:bodyPr/>
                    <a:lstStyle/>
                    <a:p>
                      <a:pPr algn="ctr"/>
                      <a:r>
                        <a:rPr lang="en-US" sz="1200" dirty="0">
                          <a:latin typeface="Lato" panose="020F0502020204030203" pitchFamily="34" charset="0"/>
                          <a:ea typeface="Lato" panose="020F0502020204030203" pitchFamily="34" charset="0"/>
                          <a:cs typeface="Lato" panose="020F0502020204030203" pitchFamily="34" charset="0"/>
                        </a:rPr>
                        <a:t>0.888889</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0.888889</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0.888889</a:t>
                      </a:r>
                    </a:p>
                  </a:txBody>
                  <a:tcPr>
                    <a:solidFill>
                      <a:schemeClr val="bg1">
                        <a:lumMod val="7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0.888889</a:t>
                      </a:r>
                    </a:p>
                  </a:txBody>
                  <a:tcPr>
                    <a:solidFill>
                      <a:schemeClr val="bg1">
                        <a:lumMod val="75000"/>
                      </a:schemeClr>
                    </a:solidFill>
                  </a:tcPr>
                </a:tc>
                <a:extLst>
                  <a:ext uri="{0D108BD9-81ED-4DB2-BD59-A6C34878D82A}">
                    <a16:rowId xmlns:a16="http://schemas.microsoft.com/office/drawing/2014/main" val="3089728574"/>
                  </a:ext>
                </a:extLst>
              </a:tr>
              <a:tr h="314111">
                <a:tc>
                  <a:txBody>
                    <a:bodyPr/>
                    <a:lstStyle/>
                    <a:p>
                      <a:pPr algn="ctr"/>
                      <a:r>
                        <a:rPr lang="en-US" sz="1200" dirty="0">
                          <a:latin typeface="Lato" panose="020F0502020204030203" pitchFamily="34" charset="0"/>
                          <a:ea typeface="Lato" panose="020F0502020204030203" pitchFamily="34" charset="0"/>
                          <a:cs typeface="Lato" panose="020F0502020204030203" pitchFamily="34" charset="0"/>
                        </a:rPr>
                        <a:t>Accuracy</a:t>
                      </a:r>
                    </a:p>
                  </a:txBody>
                  <a:tcPr>
                    <a:solidFill>
                      <a:schemeClr val="bg1">
                        <a:lumMod val="65000"/>
                      </a:schemeClr>
                    </a:solidFill>
                  </a:tcPr>
                </a:tc>
                <a:tc>
                  <a:txBody>
                    <a:bodyPr/>
                    <a:lstStyle/>
                    <a:p>
                      <a:pPr algn="ctr"/>
                      <a:r>
                        <a:rPr lang="en-US" sz="1200" dirty="0">
                          <a:latin typeface="Lato" panose="020F0502020204030203" pitchFamily="34" charset="0"/>
                          <a:ea typeface="Lato" panose="020F0502020204030203" pitchFamily="34" charset="0"/>
                          <a:cs typeface="Lato" panose="020F0502020204030203" pitchFamily="34" charset="0"/>
                        </a:rPr>
                        <a:t>0.833333</a:t>
                      </a:r>
                    </a:p>
                  </a:txBody>
                  <a:tcP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0.833333</a:t>
                      </a:r>
                    </a:p>
                  </a:txBody>
                  <a:tcP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0.833333</a:t>
                      </a:r>
                    </a:p>
                  </a:txBody>
                  <a:tcPr>
                    <a:solidFill>
                      <a:schemeClr val="bg1">
                        <a:lumMod val="6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Lato" panose="020F0502020204030203" pitchFamily="34" charset="0"/>
                          <a:ea typeface="Lato" panose="020F0502020204030203" pitchFamily="34" charset="0"/>
                          <a:cs typeface="Lato" panose="020F0502020204030203" pitchFamily="34" charset="0"/>
                        </a:rPr>
                        <a:t>0.833333</a:t>
                      </a:r>
                    </a:p>
                  </a:txBody>
                  <a:tcPr>
                    <a:solidFill>
                      <a:schemeClr val="bg1">
                        <a:lumMod val="65000"/>
                      </a:schemeClr>
                    </a:solidFill>
                  </a:tcPr>
                </a:tc>
                <a:extLst>
                  <a:ext uri="{0D108BD9-81ED-4DB2-BD59-A6C34878D82A}">
                    <a16:rowId xmlns:a16="http://schemas.microsoft.com/office/drawing/2014/main" val="2120046035"/>
                  </a:ext>
                </a:extLst>
              </a:tr>
            </a:tbl>
          </a:graphicData>
        </a:graphic>
      </p:graphicFrame>
      <p:sp>
        <p:nvSpPr>
          <p:cNvPr id="4" name="TextBox 3">
            <a:extLst>
              <a:ext uri="{FF2B5EF4-FFF2-40B4-BE49-F238E27FC236}">
                <a16:creationId xmlns:a16="http://schemas.microsoft.com/office/drawing/2014/main" id="{57A1D277-5139-8955-7D2C-D41DE5BA0B79}"/>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CLASSIFICATION ACCURACY</a:t>
            </a:r>
            <a:endParaRPr lang="en-US" sz="2800" dirty="0">
              <a:effectLst/>
              <a:latin typeface="SpaceX"/>
            </a:endParaRPr>
          </a:p>
        </p:txBody>
      </p:sp>
      <p:sp>
        <p:nvSpPr>
          <p:cNvPr id="5" name="Oval 4">
            <a:extLst>
              <a:ext uri="{FF2B5EF4-FFF2-40B4-BE49-F238E27FC236}">
                <a16:creationId xmlns:a16="http://schemas.microsoft.com/office/drawing/2014/main" id="{D84759D6-5501-091B-22F6-2551A2FD5235}"/>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44E63DD-634D-BC78-3AB8-98D85C38F5DE}"/>
              </a:ext>
            </a:extLst>
          </p:cNvPr>
          <p:cNvSpPr txBox="1"/>
          <p:nvPr/>
        </p:nvSpPr>
        <p:spPr>
          <a:xfrm>
            <a:off x="249296" y="946888"/>
            <a:ext cx="8476735" cy="553998"/>
          </a:xfrm>
          <a:prstGeom prst="rect">
            <a:avLst/>
          </a:prstGeom>
          <a:noFill/>
        </p:spPr>
        <p:txBody>
          <a:bodyPr wrap="square" rtlCol="0">
            <a:spAutoFit/>
          </a:bodyPr>
          <a:lstStyle/>
          <a:p>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The models exhibited comparable performance and accuracy, likely attributed to the limited dataset</a:t>
            </a: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dirty="0"/>
          </a:p>
        </p:txBody>
      </p:sp>
      <p:sp>
        <p:nvSpPr>
          <p:cNvPr id="10" name="TextBox 9">
            <a:extLst>
              <a:ext uri="{FF2B5EF4-FFF2-40B4-BE49-F238E27FC236}">
                <a16:creationId xmlns:a16="http://schemas.microsoft.com/office/drawing/2014/main" id="{E9F88D53-3441-D7ED-7868-70D7B95C0E4F}"/>
              </a:ext>
            </a:extLst>
          </p:cNvPr>
          <p:cNvSpPr txBox="1"/>
          <p:nvPr/>
        </p:nvSpPr>
        <p:spPr>
          <a:xfrm>
            <a:off x="249296" y="1222751"/>
            <a:ext cx="8349435" cy="738664"/>
          </a:xfrm>
          <a:prstGeom prst="rect">
            <a:avLst/>
          </a:prstGeom>
          <a:noFill/>
        </p:spPr>
        <p:txBody>
          <a:bodyPr wrap="square" rtlCol="0">
            <a:spAutoFit/>
          </a:bodyPr>
          <a:lstStyle/>
          <a:p>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However, the Decision Tree model demonstrated slightly better performance in terms of best score, which represents the mean score of all cross-validation folds for a particular parameter combination</a:t>
            </a: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dirty="0"/>
          </a:p>
        </p:txBody>
      </p:sp>
    </p:spTree>
    <p:extLst>
      <p:ext uri="{BB962C8B-B14F-4D97-AF65-F5344CB8AC3E}">
        <p14:creationId xmlns:p14="http://schemas.microsoft.com/office/powerpoint/2010/main" val="638056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903372F-B087-3F67-D245-56E43602C93B}"/>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picture containing application&#10;&#10;Description automatically generated">
            <a:extLst>
              <a:ext uri="{FF2B5EF4-FFF2-40B4-BE49-F238E27FC236}">
                <a16:creationId xmlns:a16="http://schemas.microsoft.com/office/drawing/2014/main" id="{C19834F5-BD36-8902-AB2C-ACF537028E32}"/>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83140" y="3302881"/>
            <a:ext cx="4291631" cy="3573670"/>
          </a:xfrm>
          <a:prstGeom prst="rect">
            <a:avLst/>
          </a:prstGeom>
        </p:spPr>
      </p:pic>
      <p:sp>
        <p:nvSpPr>
          <p:cNvPr id="10" name="TextBox 9">
            <a:extLst>
              <a:ext uri="{FF2B5EF4-FFF2-40B4-BE49-F238E27FC236}">
                <a16:creationId xmlns:a16="http://schemas.microsoft.com/office/drawing/2014/main" id="{50FE26C3-6375-C383-9865-EF769FE27F5A}"/>
              </a:ext>
            </a:extLst>
          </p:cNvPr>
          <p:cNvSpPr txBox="1"/>
          <p:nvPr/>
        </p:nvSpPr>
        <p:spPr>
          <a:xfrm>
            <a:off x="4711635" y="851736"/>
            <a:ext cx="4321141" cy="369332"/>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Performance Summary</a:t>
            </a:r>
          </a:p>
        </p:txBody>
      </p:sp>
      <p:sp>
        <p:nvSpPr>
          <p:cNvPr id="4" name="TextBox 3">
            <a:extLst>
              <a:ext uri="{FF2B5EF4-FFF2-40B4-BE49-F238E27FC236}">
                <a16:creationId xmlns:a16="http://schemas.microsoft.com/office/drawing/2014/main" id="{5EEBE504-C512-322A-A105-491D53EA178F}"/>
              </a:ext>
            </a:extLst>
          </p:cNvPr>
          <p:cNvSpPr txBox="1"/>
          <p:nvPr/>
        </p:nvSpPr>
        <p:spPr>
          <a:xfrm>
            <a:off x="0" y="-621026"/>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CONFUSION MATRIX</a:t>
            </a:r>
            <a:endParaRPr lang="en-US" sz="2800" dirty="0">
              <a:effectLst/>
              <a:latin typeface="SpaceX"/>
            </a:endParaRPr>
          </a:p>
        </p:txBody>
      </p:sp>
      <p:cxnSp>
        <p:nvCxnSpPr>
          <p:cNvPr id="12" name="Straight Connector 11">
            <a:extLst>
              <a:ext uri="{FF2B5EF4-FFF2-40B4-BE49-F238E27FC236}">
                <a16:creationId xmlns:a16="http://schemas.microsoft.com/office/drawing/2014/main" id="{33C6F798-28EB-AA34-1D4A-FE25D6017396}"/>
              </a:ext>
            </a:extLst>
          </p:cNvPr>
          <p:cNvCxnSpPr>
            <a:cxnSpLocks/>
          </p:cNvCxnSpPr>
          <p:nvPr/>
        </p:nvCxnSpPr>
        <p:spPr>
          <a:xfrm>
            <a:off x="37069" y="1235675"/>
            <a:ext cx="0" cy="19770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D4F78B5-83CA-2789-4184-B3260C26844D}"/>
              </a:ext>
            </a:extLst>
          </p:cNvPr>
          <p:cNvCxnSpPr>
            <a:cxnSpLocks/>
          </p:cNvCxnSpPr>
          <p:nvPr/>
        </p:nvCxnSpPr>
        <p:spPr>
          <a:xfrm flipV="1">
            <a:off x="37069" y="1221068"/>
            <a:ext cx="4700252" cy="18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8485035-3F5A-DF6C-4D49-DC5A8C6EA113}"/>
              </a:ext>
            </a:extLst>
          </p:cNvPr>
          <p:cNvSpPr txBox="1"/>
          <p:nvPr/>
        </p:nvSpPr>
        <p:spPr>
          <a:xfrm>
            <a:off x="19623" y="851736"/>
            <a:ext cx="4674563" cy="369332"/>
          </a:xfrm>
          <a:prstGeom prst="rect">
            <a:avLst/>
          </a:prstGeom>
          <a:noFill/>
        </p:spPr>
        <p:txBody>
          <a:bodyPr wrap="square" rtlCol="0">
            <a:spAutoFit/>
          </a:bodyPr>
          <a:lstStyle/>
          <a:p>
            <a:pPr algn="ctr"/>
            <a:r>
              <a:rPr lang="en-US" dirty="0" err="1">
                <a:latin typeface="Lato" panose="020F0502020204030203" pitchFamily="34" charset="0"/>
                <a:ea typeface="Lato" panose="020F0502020204030203" pitchFamily="34" charset="0"/>
                <a:cs typeface="Lato" panose="020F0502020204030203" pitchFamily="34" charset="0"/>
              </a:rPr>
              <a:t>Martix</a:t>
            </a:r>
            <a:r>
              <a:rPr lang="en-US" dirty="0">
                <a:latin typeface="Lato" panose="020F0502020204030203" pitchFamily="34" charset="0"/>
                <a:ea typeface="Lato" panose="020F0502020204030203" pitchFamily="34" charset="0"/>
                <a:cs typeface="Lato" panose="020F0502020204030203" pitchFamily="34" charset="0"/>
              </a:rPr>
              <a:t> Equations</a:t>
            </a:r>
          </a:p>
        </p:txBody>
      </p:sp>
      <p:sp>
        <p:nvSpPr>
          <p:cNvPr id="16" name="TextBox 15">
            <a:extLst>
              <a:ext uri="{FF2B5EF4-FFF2-40B4-BE49-F238E27FC236}">
                <a16:creationId xmlns:a16="http://schemas.microsoft.com/office/drawing/2014/main" id="{2454C9B1-D7A6-57FB-A358-0F944500F048}"/>
              </a:ext>
            </a:extLst>
          </p:cNvPr>
          <p:cNvSpPr txBox="1"/>
          <p:nvPr/>
        </p:nvSpPr>
        <p:spPr>
          <a:xfrm>
            <a:off x="93766" y="1309817"/>
            <a:ext cx="4432245" cy="2769989"/>
          </a:xfrm>
          <a:prstGeom prst="rect">
            <a:avLst/>
          </a:prstGeom>
          <a:noFill/>
        </p:spPr>
        <p:txBody>
          <a:bodyPr wrap="square" rtlCol="0">
            <a:spAutoFit/>
          </a:bodyPr>
          <a:lstStyle/>
          <a:p>
            <a:r>
              <a:rPr lang="en-US" sz="1200" b="0" i="0" u="none" dirty="0">
                <a:latin typeface="Lato" panose="020F0502020204030203" pitchFamily="34" charset="0"/>
                <a:ea typeface="Lato" panose="020F0502020204030203" pitchFamily="34" charset="0"/>
                <a:cs typeface="Lato" panose="020F0502020204030203" pitchFamily="34" charset="0"/>
              </a:rPr>
              <a:t>Precision is calculated as TP / (TP + FP), yielding 12 / 15 = .80</a:t>
            </a:r>
          </a:p>
          <a:p>
            <a:endParaRPr lang="en-US" sz="1200" dirty="0">
              <a:latin typeface="Lato" panose="020F0502020204030203" pitchFamily="34" charset="0"/>
              <a:ea typeface="Lato" panose="020F0502020204030203" pitchFamily="34" charset="0"/>
              <a:cs typeface="Lato" panose="020F0502020204030203" pitchFamily="34" charset="0"/>
            </a:endParaRPr>
          </a:p>
          <a:p>
            <a:r>
              <a:rPr lang="en-US" sz="1200" b="0" i="0" u="none" dirty="0">
                <a:latin typeface="Lato" panose="020F0502020204030203" pitchFamily="34" charset="0"/>
                <a:ea typeface="Lato" panose="020F0502020204030203" pitchFamily="34" charset="0"/>
                <a:cs typeface="Lato" panose="020F0502020204030203" pitchFamily="34" charset="0"/>
              </a:rPr>
              <a:t>Recall is calculated as TP / (TP + FN), yielding 12 / 12 = 1</a:t>
            </a: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sz="1200" b="0" i="0" u="none" dirty="0">
              <a:latin typeface="Lato" panose="020F0502020204030203" pitchFamily="34" charset="0"/>
              <a:ea typeface="Lato" panose="020F0502020204030203" pitchFamily="34" charset="0"/>
              <a:cs typeface="Lato" panose="020F0502020204030203" pitchFamily="34" charset="0"/>
            </a:endParaRPr>
          </a:p>
          <a:p>
            <a:endParaRPr lang="en-US" sz="1200" dirty="0">
              <a:latin typeface="Lato" panose="020F0502020204030203" pitchFamily="34" charset="0"/>
              <a:ea typeface="Lato" panose="020F0502020204030203" pitchFamily="34" charset="0"/>
              <a:cs typeface="Lato" panose="020F0502020204030203" pitchFamily="34" charset="0"/>
            </a:endParaRPr>
          </a:p>
          <a:p>
            <a:r>
              <a:rPr lang="en-US" sz="1200" b="0" i="0" u="none" dirty="0">
                <a:latin typeface="Lato" panose="020F0502020204030203" pitchFamily="34" charset="0"/>
                <a:ea typeface="Lato" panose="020F0502020204030203" pitchFamily="34" charset="0"/>
                <a:cs typeface="Lato" panose="020F0502020204030203" pitchFamily="34" charset="0"/>
              </a:rPr>
              <a:t>F1 Score is calculated as 2 * (Precision * Recall) / (Precision + Recall), yielding 2 * (.8 * 1) / (.8 + 1) = .89</a:t>
            </a:r>
          </a:p>
          <a:p>
            <a:endParaRPr lang="en-US" sz="1200" dirty="0">
              <a:latin typeface="Lato" panose="020F0502020204030203" pitchFamily="34" charset="0"/>
              <a:ea typeface="Lato" panose="020F0502020204030203" pitchFamily="34" charset="0"/>
              <a:cs typeface="Lato" panose="020F0502020204030203" pitchFamily="34" charset="0"/>
            </a:endParaRPr>
          </a:p>
          <a:p>
            <a:r>
              <a:rPr lang="en-US" sz="1200" b="0" i="0" u="none" dirty="0">
                <a:latin typeface="Lato" panose="020F0502020204030203" pitchFamily="34" charset="0"/>
                <a:ea typeface="Lato" panose="020F0502020204030203" pitchFamily="34" charset="0"/>
                <a:cs typeface="Lato" panose="020F0502020204030203" pitchFamily="34" charset="0"/>
              </a:rPr>
              <a:t>Accuracy is calculated as (TP + TN) / (TP + TN + FP + FN) = .833.</a:t>
            </a:r>
            <a:endParaRPr lang="en-US" sz="1200" dirty="0">
              <a:latin typeface="Lato" panose="020F0502020204030203" pitchFamily="34" charset="0"/>
              <a:ea typeface="Lato" panose="020F0502020204030203" pitchFamily="34" charset="0"/>
              <a:cs typeface="Lato" panose="020F0502020204030203" pitchFamily="34" charset="0"/>
            </a:endParaRPr>
          </a:p>
          <a:p>
            <a:endParaRPr lang="en-US" dirty="0"/>
          </a:p>
          <a:p>
            <a:endParaRPr lang="en-US" dirty="0"/>
          </a:p>
          <a:p>
            <a:endParaRPr lang="en-US" dirty="0"/>
          </a:p>
        </p:txBody>
      </p:sp>
      <p:cxnSp>
        <p:nvCxnSpPr>
          <p:cNvPr id="17" name="Straight Connector 16">
            <a:extLst>
              <a:ext uri="{FF2B5EF4-FFF2-40B4-BE49-F238E27FC236}">
                <a16:creationId xmlns:a16="http://schemas.microsoft.com/office/drawing/2014/main" id="{DD389A0F-EE52-DAD0-690B-B3F4E5A36390}"/>
              </a:ext>
            </a:extLst>
          </p:cNvPr>
          <p:cNvCxnSpPr>
            <a:cxnSpLocks/>
          </p:cNvCxnSpPr>
          <p:nvPr/>
        </p:nvCxnSpPr>
        <p:spPr>
          <a:xfrm flipH="1">
            <a:off x="4711635" y="1191854"/>
            <a:ext cx="1" cy="19743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82E8A97-BC90-137F-5ABF-0368384B3808}"/>
              </a:ext>
            </a:extLst>
          </p:cNvPr>
          <p:cNvCxnSpPr>
            <a:cxnSpLocks/>
          </p:cNvCxnSpPr>
          <p:nvPr/>
        </p:nvCxnSpPr>
        <p:spPr>
          <a:xfrm flipH="1">
            <a:off x="4719874" y="1191854"/>
            <a:ext cx="4684745" cy="1159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B224F4D-BF8F-1FD3-0364-7690F1F29B54}"/>
              </a:ext>
            </a:extLst>
          </p:cNvPr>
          <p:cNvSpPr txBox="1"/>
          <p:nvPr/>
        </p:nvSpPr>
        <p:spPr>
          <a:xfrm>
            <a:off x="4737321" y="1221068"/>
            <a:ext cx="3971261" cy="2215991"/>
          </a:xfrm>
          <a:prstGeom prst="rect">
            <a:avLst/>
          </a:prstGeom>
          <a:noFill/>
        </p:spPr>
        <p:txBody>
          <a:bodyPr wrap="square" rtlCol="0">
            <a:spAutoFit/>
          </a:bodyPr>
          <a:lstStyle/>
          <a:p>
            <a:pPr lvl="0"/>
            <a:r>
              <a:rPr lang="en-US" sz="1200" b="0" i="0" u="none" dirty="0">
                <a:latin typeface="Lato" panose="020F0502020204030203" pitchFamily="34" charset="0"/>
                <a:ea typeface="Lato" panose="020F0502020204030203" pitchFamily="34" charset="0"/>
                <a:cs typeface="Lato" panose="020F0502020204030203" pitchFamily="34" charset="0"/>
              </a:rPr>
              <a:t>A confusion matrix provides a comprehensive summary of a classification algorithm's performance</a:t>
            </a:r>
          </a:p>
          <a:p>
            <a:pPr lvl="0"/>
            <a:endParaRPr lang="en-US" sz="1200" dirty="0">
              <a:latin typeface="Lato" panose="020F0502020204030203" pitchFamily="34" charset="0"/>
              <a:ea typeface="Lato" panose="020F0502020204030203" pitchFamily="34" charset="0"/>
              <a:cs typeface="Lato" panose="020F0502020204030203" pitchFamily="34" charset="0"/>
            </a:endParaRPr>
          </a:p>
          <a:p>
            <a:r>
              <a:rPr lang="en-US" sz="1200" b="0" i="0" u="none" dirty="0">
                <a:latin typeface="Lato" panose="020F0502020204030203" pitchFamily="34" charset="0"/>
                <a:ea typeface="Lato" panose="020F0502020204030203" pitchFamily="34" charset="0"/>
                <a:cs typeface="Lato" panose="020F0502020204030203" pitchFamily="34" charset="0"/>
              </a:rPr>
              <a:t>All confusion matrices yielded identical results </a:t>
            </a:r>
            <a:endParaRPr lang="en-US" sz="1200" dirty="0">
              <a:latin typeface="Lato" panose="020F0502020204030203" pitchFamily="34" charset="0"/>
              <a:ea typeface="Lato" panose="020F0502020204030203" pitchFamily="34" charset="0"/>
              <a:cs typeface="Lato" panose="020F0502020204030203" pitchFamily="34" charset="0"/>
            </a:endParaRPr>
          </a:p>
          <a:p>
            <a:pPr lvl="0"/>
            <a:endParaRPr lang="en-US" sz="1200" dirty="0">
              <a:latin typeface="Lato" panose="020F0502020204030203" pitchFamily="34" charset="0"/>
              <a:ea typeface="Lato" panose="020F0502020204030203" pitchFamily="34" charset="0"/>
              <a:cs typeface="Lato" panose="020F0502020204030203" pitchFamily="34" charset="0"/>
            </a:endParaRPr>
          </a:p>
          <a:p>
            <a:r>
              <a:rPr lang="en-US" sz="1200" b="0" i="0" u="none" dirty="0">
                <a:latin typeface="Lato" panose="020F0502020204030203" pitchFamily="34" charset="0"/>
                <a:ea typeface="Lato" panose="020F0502020204030203" pitchFamily="34" charset="0"/>
                <a:cs typeface="Lato" panose="020F0502020204030203" pitchFamily="34" charset="0"/>
              </a:rPr>
              <a:t>The existence of false positives (Type 1 error) is not ideal.</a:t>
            </a:r>
            <a:endParaRPr lang="en-US" sz="1200" dirty="0">
              <a:latin typeface="Lato" panose="020F0502020204030203" pitchFamily="34" charset="0"/>
              <a:ea typeface="Lato" panose="020F0502020204030203" pitchFamily="34" charset="0"/>
              <a:cs typeface="Lato" panose="020F0502020204030203" pitchFamily="34" charset="0"/>
            </a:endParaRPr>
          </a:p>
          <a:p>
            <a:pPr lvl="0"/>
            <a:endParaRPr lang="en-US" sz="1200" dirty="0">
              <a:latin typeface="Lato" panose="020F0502020204030203" pitchFamily="34" charset="0"/>
              <a:ea typeface="Lato" panose="020F0502020204030203" pitchFamily="34" charset="0"/>
              <a:cs typeface="Lato" panose="020F0502020204030203" pitchFamily="34" charset="0"/>
            </a:endParaRPr>
          </a:p>
          <a:p>
            <a:r>
              <a:rPr lang="en-US" sz="1200" b="0" i="0" u="none" dirty="0">
                <a:latin typeface="Lato" panose="020F0502020204030203" pitchFamily="34" charset="0"/>
                <a:ea typeface="Lato" panose="020F0502020204030203" pitchFamily="34" charset="0"/>
                <a:cs typeface="Lato" panose="020F0502020204030203" pitchFamily="34" charset="0"/>
              </a:rPr>
              <a:t>Confusion Matrix Outputs: 12 True Positive, 3 True Negative, 3 False Positive, 0 False Negative</a:t>
            </a:r>
            <a:endParaRPr lang="en-US" sz="1200" dirty="0">
              <a:latin typeface="Lato" panose="020F0502020204030203" pitchFamily="34" charset="0"/>
              <a:ea typeface="Lato" panose="020F0502020204030203" pitchFamily="34" charset="0"/>
              <a:cs typeface="Lato" panose="020F0502020204030203" pitchFamily="34" charset="0"/>
            </a:endParaRPr>
          </a:p>
          <a:p>
            <a:pPr lvl="0"/>
            <a:endParaRPr lang="en-US" dirty="0"/>
          </a:p>
        </p:txBody>
      </p:sp>
      <p:cxnSp>
        <p:nvCxnSpPr>
          <p:cNvPr id="36" name="Straight Connector 35">
            <a:extLst>
              <a:ext uri="{FF2B5EF4-FFF2-40B4-BE49-F238E27FC236}">
                <a16:creationId xmlns:a16="http://schemas.microsoft.com/office/drawing/2014/main" id="{934FFD4D-CFF8-17A1-7A9A-53DEFB6A5EED}"/>
              </a:ext>
            </a:extLst>
          </p:cNvPr>
          <p:cNvCxnSpPr>
            <a:cxnSpLocks/>
          </p:cNvCxnSpPr>
          <p:nvPr/>
        </p:nvCxnSpPr>
        <p:spPr>
          <a:xfrm flipV="1">
            <a:off x="4115" y="3177556"/>
            <a:ext cx="4700252" cy="1872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E1B03C4-C525-4D51-9023-4A4743FA8E74}"/>
              </a:ext>
            </a:extLst>
          </p:cNvPr>
          <p:cNvCxnSpPr>
            <a:cxnSpLocks/>
          </p:cNvCxnSpPr>
          <p:nvPr/>
        </p:nvCxnSpPr>
        <p:spPr>
          <a:xfrm>
            <a:off x="4694186" y="3166227"/>
            <a:ext cx="471043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86AD345F-89A4-C229-D051-947AB63159CE}"/>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6645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FC39C9-0A91-168C-26E1-D7FD0B9D5251}"/>
              </a:ext>
            </a:extLst>
          </p:cNvPr>
          <p:cNvSpPr/>
          <p:nvPr/>
        </p:nvSpPr>
        <p:spPr>
          <a:xfrm>
            <a:off x="10889"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EE365C4-5807-09BE-F918-8E5EC0D7E64B}"/>
              </a:ext>
            </a:extLst>
          </p:cNvPr>
          <p:cNvSpPr txBox="1"/>
          <p:nvPr/>
        </p:nvSpPr>
        <p:spPr>
          <a:xfrm>
            <a:off x="-10889" y="-463543"/>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CONCLUSION</a:t>
            </a:r>
            <a:endParaRPr lang="en-US" sz="2800" dirty="0">
              <a:effectLst/>
              <a:latin typeface="SpaceX"/>
            </a:endParaRPr>
          </a:p>
        </p:txBody>
      </p:sp>
      <p:sp>
        <p:nvSpPr>
          <p:cNvPr id="4" name="Oval 3">
            <a:extLst>
              <a:ext uri="{FF2B5EF4-FFF2-40B4-BE49-F238E27FC236}">
                <a16:creationId xmlns:a16="http://schemas.microsoft.com/office/drawing/2014/main" id="{B4F448E1-6ADC-923C-E732-18E28FA141AF}"/>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7424B91E-62D3-3CB6-6673-D86A6F075F0A}"/>
              </a:ext>
            </a:extLst>
          </p:cNvPr>
          <p:cNvGraphicFramePr/>
          <p:nvPr>
            <p:extLst>
              <p:ext uri="{D42A27DB-BD31-4B8C-83A1-F6EECF244321}">
                <p14:modId xmlns:p14="http://schemas.microsoft.com/office/powerpoint/2010/main" val="3980468216"/>
              </p:ext>
            </p:extLst>
          </p:nvPr>
        </p:nvGraphicFramePr>
        <p:xfrm>
          <a:off x="2434570" y="612223"/>
          <a:ext cx="4958437" cy="26732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9" name="Diagram 8">
            <a:extLst>
              <a:ext uri="{FF2B5EF4-FFF2-40B4-BE49-F238E27FC236}">
                <a16:creationId xmlns:a16="http://schemas.microsoft.com/office/drawing/2014/main" id="{565BA4C9-306F-F21F-3FB3-66FD90CA38B6}"/>
              </a:ext>
            </a:extLst>
          </p:cNvPr>
          <p:cNvGraphicFramePr/>
          <p:nvPr>
            <p:extLst>
              <p:ext uri="{D42A27DB-BD31-4B8C-83A1-F6EECF244321}">
                <p14:modId xmlns:p14="http://schemas.microsoft.com/office/powerpoint/2010/main" val="2541307667"/>
              </p:ext>
            </p:extLst>
          </p:nvPr>
        </p:nvGraphicFramePr>
        <p:xfrm>
          <a:off x="2170770" y="2634430"/>
          <a:ext cx="5486038" cy="284768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1" name="Diagram 10">
            <a:extLst>
              <a:ext uri="{FF2B5EF4-FFF2-40B4-BE49-F238E27FC236}">
                <a16:creationId xmlns:a16="http://schemas.microsoft.com/office/drawing/2014/main" id="{33EEEF48-EF3E-3519-28FE-CD5D5C6E2D31}"/>
              </a:ext>
            </a:extLst>
          </p:cNvPr>
          <p:cNvGraphicFramePr/>
          <p:nvPr>
            <p:extLst>
              <p:ext uri="{D42A27DB-BD31-4B8C-83A1-F6EECF244321}">
                <p14:modId xmlns:p14="http://schemas.microsoft.com/office/powerpoint/2010/main" val="1534209624"/>
              </p:ext>
            </p:extLst>
          </p:nvPr>
        </p:nvGraphicFramePr>
        <p:xfrm>
          <a:off x="1879243" y="5098127"/>
          <a:ext cx="6111817" cy="10563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3995139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692808-93DD-3BE8-7436-716F91D99758}"/>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7A5462C8-7420-0526-BF9E-296055406776}"/>
              </a:ext>
            </a:extLst>
          </p:cNvPr>
          <p:cNvSpPr txBox="1"/>
          <p:nvPr/>
        </p:nvSpPr>
        <p:spPr>
          <a:xfrm>
            <a:off x="-10889" y="-463543"/>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Recommendations</a:t>
            </a:r>
            <a:endParaRPr lang="en-US" sz="2800" dirty="0">
              <a:effectLst/>
              <a:latin typeface="SpaceX"/>
            </a:endParaRPr>
          </a:p>
        </p:txBody>
      </p:sp>
      <p:sp>
        <p:nvSpPr>
          <p:cNvPr id="4" name="Oval 3">
            <a:extLst>
              <a:ext uri="{FF2B5EF4-FFF2-40B4-BE49-F238E27FC236}">
                <a16:creationId xmlns:a16="http://schemas.microsoft.com/office/drawing/2014/main" id="{EAD92488-BAA6-2DE0-6570-96AB53080211}"/>
              </a:ext>
            </a:extLst>
          </p:cNvPr>
          <p:cNvSpPr/>
          <p:nvPr/>
        </p:nvSpPr>
        <p:spPr>
          <a:xfrm>
            <a:off x="8726031" y="503610"/>
            <a:ext cx="3100263" cy="5405936"/>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7F9F073-C669-9334-C798-FDCD7D49197A}"/>
              </a:ext>
            </a:extLst>
          </p:cNvPr>
          <p:cNvSpPr txBox="1"/>
          <p:nvPr/>
        </p:nvSpPr>
        <p:spPr>
          <a:xfrm>
            <a:off x="1293541" y="1538868"/>
            <a:ext cx="7036420" cy="3877985"/>
          </a:xfrm>
          <a:prstGeom prst="rect">
            <a:avLst/>
          </a:prstGeom>
          <a:noFill/>
        </p:spPr>
        <p:txBody>
          <a:bodyPr wrap="square" rtlCol="0">
            <a:spAutoFit/>
          </a:bodyPr>
          <a:lstStyle/>
          <a:p>
            <a:br>
              <a:rPr lang="en-US" dirty="0">
                <a:effectLst/>
              </a:rPr>
            </a:br>
            <a:r>
              <a:rPr lang="en-US" sz="1400" dirty="0">
                <a:effectLst/>
                <a:latin typeface="Lato" panose="020F0502020204030203" pitchFamily="34" charset="0"/>
                <a:ea typeface="Lato" panose="020F0502020204030203" pitchFamily="34" charset="0"/>
                <a:cs typeface="Lato" panose="020F0502020204030203" pitchFamily="34" charset="0"/>
              </a:rPr>
              <a:t>Increase dataset: Expand dataset and include alternative sources to improve accuracy and generalizability of findings</a:t>
            </a:r>
          </a:p>
          <a:p>
            <a:endParaRPr lang="en-US" sz="1400" dirty="0">
              <a:effectLst/>
              <a:latin typeface="Lato" panose="020F0502020204030203" pitchFamily="34" charset="0"/>
              <a:ea typeface="Lato" panose="020F0502020204030203" pitchFamily="34" charset="0"/>
              <a:cs typeface="Lato" panose="020F0502020204030203" pitchFamily="34" charset="0"/>
            </a:endParaRPr>
          </a:p>
          <a:p>
            <a:r>
              <a:rPr lang="en-US" sz="1400" dirty="0">
                <a:effectLst/>
                <a:latin typeface="Lato" panose="020F0502020204030203" pitchFamily="34" charset="0"/>
                <a:ea typeface="Lato" panose="020F0502020204030203" pitchFamily="34" charset="0"/>
                <a:cs typeface="Lato" panose="020F0502020204030203" pitchFamily="34" charset="0"/>
              </a:rPr>
              <a:t>Evaluate feature analysis: Conduct additional feature analysis, like principal component analysis, to enhance model accuracy</a:t>
            </a:r>
          </a:p>
          <a:p>
            <a:endParaRPr lang="en-US" sz="1400" dirty="0">
              <a:effectLst/>
              <a:latin typeface="Lato" panose="020F0502020204030203" pitchFamily="34" charset="0"/>
              <a:ea typeface="Lato" panose="020F0502020204030203" pitchFamily="34" charset="0"/>
              <a:cs typeface="Lato" panose="020F0502020204030203" pitchFamily="34" charset="0"/>
            </a:endParaRPr>
          </a:p>
          <a:p>
            <a:r>
              <a:rPr lang="en-US" sz="1400" dirty="0">
                <a:effectLst/>
                <a:latin typeface="Lato" panose="020F0502020204030203" pitchFamily="34" charset="0"/>
                <a:ea typeface="Lato" panose="020F0502020204030203" pitchFamily="34" charset="0"/>
                <a:cs typeface="Lato" panose="020F0502020204030203" pitchFamily="34" charset="0"/>
              </a:rPr>
              <a:t>Test </a:t>
            </a:r>
            <a:r>
              <a:rPr lang="en-US" sz="1400" dirty="0" err="1">
                <a:effectLst/>
                <a:latin typeface="Lato" panose="020F0502020204030203" pitchFamily="34" charset="0"/>
                <a:ea typeface="Lato" panose="020F0502020204030203" pitchFamily="34" charset="0"/>
                <a:cs typeface="Lato" panose="020F0502020204030203" pitchFamily="34" charset="0"/>
              </a:rPr>
              <a:t>XGBoost</a:t>
            </a:r>
            <a:r>
              <a:rPr lang="en-US" sz="1400" dirty="0">
                <a:effectLst/>
                <a:latin typeface="Lato" panose="020F0502020204030203" pitchFamily="34" charset="0"/>
                <a:ea typeface="Lato" panose="020F0502020204030203" pitchFamily="34" charset="0"/>
                <a:cs typeface="Lato" panose="020F0502020204030203" pitchFamily="34" charset="0"/>
              </a:rPr>
              <a:t>: Determine the effectiveness of the powerful </a:t>
            </a:r>
            <a:r>
              <a:rPr lang="en-US" sz="1400" dirty="0" err="1">
                <a:effectLst/>
                <a:latin typeface="Lato" panose="020F0502020204030203" pitchFamily="34" charset="0"/>
                <a:ea typeface="Lato" panose="020F0502020204030203" pitchFamily="34" charset="0"/>
                <a:cs typeface="Lato" panose="020F0502020204030203" pitchFamily="34" charset="0"/>
              </a:rPr>
              <a:t>XGBoost</a:t>
            </a:r>
            <a:r>
              <a:rPr lang="en-US" sz="1400" dirty="0">
                <a:effectLst/>
                <a:latin typeface="Lato" panose="020F0502020204030203" pitchFamily="34" charset="0"/>
                <a:ea typeface="Lato" panose="020F0502020204030203" pitchFamily="34" charset="0"/>
                <a:cs typeface="Lato" panose="020F0502020204030203" pitchFamily="34" charset="0"/>
              </a:rPr>
              <a:t> model, unexplored in this study, to outperform other models</a:t>
            </a:r>
          </a:p>
          <a:p>
            <a:endParaRPr lang="en-US" sz="1400" dirty="0">
              <a:effectLst/>
              <a:latin typeface="Lato" panose="020F0502020204030203" pitchFamily="34" charset="0"/>
              <a:ea typeface="Lato" panose="020F0502020204030203" pitchFamily="34" charset="0"/>
              <a:cs typeface="Lato" panose="020F0502020204030203" pitchFamily="34" charset="0"/>
            </a:endParaRPr>
          </a:p>
          <a:p>
            <a:r>
              <a:rPr lang="en-US" sz="1400" dirty="0">
                <a:effectLst/>
                <a:latin typeface="Lato" panose="020F0502020204030203" pitchFamily="34" charset="0"/>
                <a:ea typeface="Lato" panose="020F0502020204030203" pitchFamily="34" charset="0"/>
                <a:cs typeface="Lato" panose="020F0502020204030203" pitchFamily="34" charset="0"/>
              </a:rPr>
              <a:t>Utilize location data: Utilize launch site location data to improve the accuracy of predictions for future launches</a:t>
            </a:r>
          </a:p>
          <a:p>
            <a:endParaRPr lang="en-US" sz="1400" dirty="0">
              <a:effectLst/>
              <a:latin typeface="Lato" panose="020F0502020204030203" pitchFamily="34" charset="0"/>
              <a:ea typeface="Lato" panose="020F0502020204030203" pitchFamily="34" charset="0"/>
              <a:cs typeface="Lato" panose="020F0502020204030203" pitchFamily="34" charset="0"/>
            </a:endParaRPr>
          </a:p>
          <a:p>
            <a:r>
              <a:rPr lang="en-US" sz="1400" dirty="0">
                <a:effectLst/>
                <a:latin typeface="Lato" panose="020F0502020204030203" pitchFamily="34" charset="0"/>
                <a:ea typeface="Lato" panose="020F0502020204030203" pitchFamily="34" charset="0"/>
                <a:cs typeface="Lato" panose="020F0502020204030203" pitchFamily="34" charset="0"/>
              </a:rPr>
              <a:t>Continuously refine models: Update datasets and models regularly, apply them to new launches like Falcon Heavy and others, and explore new tools and models to stay up-to-date with computing developments and improve results</a:t>
            </a:r>
          </a:p>
          <a:p>
            <a:endParaRPr lang="en-US" dirty="0"/>
          </a:p>
        </p:txBody>
      </p:sp>
      <p:cxnSp>
        <p:nvCxnSpPr>
          <p:cNvPr id="7" name="Straight Connector 6">
            <a:extLst>
              <a:ext uri="{FF2B5EF4-FFF2-40B4-BE49-F238E27FC236}">
                <a16:creationId xmlns:a16="http://schemas.microsoft.com/office/drawing/2014/main" id="{8C878C67-29A7-258F-E7DB-40E1CA2CAB99}"/>
              </a:ext>
            </a:extLst>
          </p:cNvPr>
          <p:cNvCxnSpPr/>
          <p:nvPr/>
        </p:nvCxnSpPr>
        <p:spPr>
          <a:xfrm>
            <a:off x="1371600" y="2364059"/>
            <a:ext cx="685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CC03714-43FF-6976-6551-9EA44DC8ACC3}"/>
              </a:ext>
            </a:extLst>
          </p:cNvPr>
          <p:cNvCxnSpPr/>
          <p:nvPr/>
        </p:nvCxnSpPr>
        <p:spPr>
          <a:xfrm>
            <a:off x="1371600" y="3051716"/>
            <a:ext cx="685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A61BB5F-B851-F6E2-FD14-5194215C2A7F}"/>
              </a:ext>
            </a:extLst>
          </p:cNvPr>
          <p:cNvCxnSpPr/>
          <p:nvPr/>
        </p:nvCxnSpPr>
        <p:spPr>
          <a:xfrm>
            <a:off x="1371600" y="3691052"/>
            <a:ext cx="685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0F63DC5-D658-B994-2E90-84629280D063}"/>
              </a:ext>
            </a:extLst>
          </p:cNvPr>
          <p:cNvCxnSpPr/>
          <p:nvPr/>
        </p:nvCxnSpPr>
        <p:spPr>
          <a:xfrm>
            <a:off x="1371600" y="4315518"/>
            <a:ext cx="6858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519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FFBB32-65DC-1859-37E4-D3C3358A11A1}"/>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8DACADF5-E7C2-68E3-A310-5EA26BD7B74F}"/>
              </a:ext>
            </a:extLst>
          </p:cNvPr>
          <p:cNvSpPr txBox="1"/>
          <p:nvPr/>
        </p:nvSpPr>
        <p:spPr>
          <a:xfrm>
            <a:off x="-767327" y="126282"/>
            <a:ext cx="12192000" cy="195189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2400" dirty="0">
                <a:solidFill>
                  <a:srgbClr val="FFFFFF"/>
                </a:solidFill>
                <a:latin typeface="SpaceX" panose="02000600000000000000" pitchFamily="2" charset="0"/>
                <a:ea typeface="+mj-ea"/>
                <a:cs typeface="Arial" panose="020B0604020202020204" pitchFamily="34" charset="0"/>
              </a:rPr>
              <a:t>IBM </a:t>
            </a:r>
          </a:p>
          <a:p>
            <a:pPr algn="ctr">
              <a:lnSpc>
                <a:spcPct val="90000"/>
              </a:lnSpc>
              <a:spcBef>
                <a:spcPct val="0"/>
              </a:spcBef>
              <a:spcAft>
                <a:spcPts val="600"/>
              </a:spcAft>
            </a:pPr>
            <a:r>
              <a:rPr lang="en-US" sz="2400" dirty="0">
                <a:solidFill>
                  <a:srgbClr val="FFFFFF"/>
                </a:solidFill>
                <a:latin typeface="SpaceX" panose="02000600000000000000" pitchFamily="2" charset="0"/>
                <a:ea typeface="+mj-ea"/>
                <a:cs typeface="Arial" panose="020B0604020202020204" pitchFamily="34" charset="0"/>
              </a:rPr>
              <a:t>SPACEX </a:t>
            </a:r>
          </a:p>
          <a:p>
            <a:pPr algn="ctr">
              <a:lnSpc>
                <a:spcPct val="90000"/>
              </a:lnSpc>
              <a:spcBef>
                <a:spcPct val="0"/>
              </a:spcBef>
              <a:spcAft>
                <a:spcPts val="600"/>
              </a:spcAft>
            </a:pPr>
            <a:r>
              <a:rPr lang="en-US" sz="2400" dirty="0">
                <a:solidFill>
                  <a:srgbClr val="FFFFFF"/>
                </a:solidFill>
                <a:latin typeface="SpaceX" panose="02000600000000000000" pitchFamily="2" charset="0"/>
                <a:ea typeface="+mj-ea"/>
                <a:cs typeface="Arial" panose="020B0604020202020204" pitchFamily="34" charset="0"/>
              </a:rPr>
              <a:t>ROCKET </a:t>
            </a:r>
          </a:p>
          <a:p>
            <a:pPr algn="ctr">
              <a:lnSpc>
                <a:spcPct val="90000"/>
              </a:lnSpc>
              <a:spcBef>
                <a:spcPct val="0"/>
              </a:spcBef>
              <a:spcAft>
                <a:spcPts val="600"/>
              </a:spcAft>
            </a:pPr>
            <a:r>
              <a:rPr lang="en-US" sz="2400" dirty="0">
                <a:solidFill>
                  <a:srgbClr val="FFFFFF"/>
                </a:solidFill>
                <a:latin typeface="SpaceX" panose="02000600000000000000" pitchFamily="2" charset="0"/>
                <a:ea typeface="+mj-ea"/>
                <a:cs typeface="Arial" panose="020B0604020202020204" pitchFamily="34" charset="0"/>
              </a:rPr>
              <a:t>RESUABILITY</a:t>
            </a:r>
          </a:p>
        </p:txBody>
      </p:sp>
    </p:spTree>
    <p:extLst>
      <p:ext uri="{BB962C8B-B14F-4D97-AF65-F5344CB8AC3E}">
        <p14:creationId xmlns:p14="http://schemas.microsoft.com/office/powerpoint/2010/main" val="292171542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450FF4-C123-10A7-C2B3-64CA831DEAB4}"/>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E2AC36C-F545-D14F-9064-BD288D1E7C71}"/>
              </a:ext>
            </a:extLst>
          </p:cNvPr>
          <p:cNvSpPr txBox="1"/>
          <p:nvPr/>
        </p:nvSpPr>
        <p:spPr>
          <a:xfrm>
            <a:off x="365706" y="1762573"/>
            <a:ext cx="8195198" cy="3539430"/>
          </a:xfrm>
          <a:prstGeom prst="rect">
            <a:avLst/>
          </a:prstGeom>
          <a:noFill/>
        </p:spPr>
        <p:txBody>
          <a:bodyPr wrap="square" rtlCol="0">
            <a:spAutoFit/>
          </a:bodyPr>
          <a:lstStyle/>
          <a:p>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SpaceX is a leading force in making space travel accessible and affordable. </a:t>
            </a:r>
          </a:p>
          <a:p>
            <a:endParaRPr lang="en-US" sz="1600" dirty="0">
              <a:latin typeface="Lato" panose="020F0502020204030203" pitchFamily="34" charset="0"/>
              <a:ea typeface="Lato" panose="020F0502020204030203" pitchFamily="34" charset="0"/>
              <a:cs typeface="Lato" panose="020F0502020204030203" pitchFamily="34" charset="0"/>
            </a:endParaRPr>
          </a:p>
          <a:p>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Their impressive track record includes launching satellites for internet access, sending spacecraft to the ISS, and manned missions to space. </a:t>
            </a:r>
          </a:p>
          <a:p>
            <a:endParaRPr lang="en-US" sz="1600" dirty="0">
              <a:latin typeface="Lato" panose="020F0502020204030203" pitchFamily="34" charset="0"/>
              <a:ea typeface="Lato" panose="020F0502020204030203" pitchFamily="34" charset="0"/>
              <a:cs typeface="Lato" panose="020F0502020204030203" pitchFamily="34" charset="0"/>
            </a:endParaRPr>
          </a:p>
          <a:p>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How do they keep launch costs at $62 million when competitors charge upwards of $165 million? </a:t>
            </a:r>
          </a:p>
          <a:p>
            <a:endParaRPr lang="en-US" sz="1600" dirty="0">
              <a:latin typeface="Lato" panose="020F0502020204030203" pitchFamily="34" charset="0"/>
              <a:ea typeface="Lato" panose="020F0502020204030203" pitchFamily="34" charset="0"/>
              <a:cs typeface="Lato" panose="020F0502020204030203" pitchFamily="34" charset="0"/>
            </a:endParaRPr>
          </a:p>
          <a:p>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By reusing the Falcon 9's first stage, which they can do because they successfully land it. </a:t>
            </a:r>
          </a:p>
          <a:p>
            <a:endParaRPr lang="en-US" sz="1600" dirty="0">
              <a:latin typeface="Lato" panose="020F0502020204030203" pitchFamily="34" charset="0"/>
              <a:ea typeface="Lato" panose="020F0502020204030203" pitchFamily="34" charset="0"/>
              <a:cs typeface="Lato" panose="020F0502020204030203" pitchFamily="34" charset="0"/>
            </a:endParaRPr>
          </a:p>
          <a:p>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Predicting a successful landing can determine launch price, and machine learning models and public data can be used for this. </a:t>
            </a:r>
          </a:p>
          <a:p>
            <a:endParaRPr lang="en-US" sz="1600" dirty="0">
              <a:latin typeface="Lato" panose="020F0502020204030203" pitchFamily="34" charset="0"/>
              <a:ea typeface="Lato" panose="020F0502020204030203" pitchFamily="34" charset="0"/>
              <a:cs typeface="Lato" panose="020F0502020204030203" pitchFamily="34" charset="0"/>
            </a:endParaRPr>
          </a:p>
          <a:p>
            <a:r>
              <a:rPr lang="en-US" sz="1600" b="0" i="0" u="none" strike="noStrike" dirty="0">
                <a:effectLst/>
                <a:latin typeface="Lato" panose="020F0502020204030203" pitchFamily="34" charset="0"/>
                <a:ea typeface="Lato" panose="020F0502020204030203" pitchFamily="34" charset="0"/>
                <a:cs typeface="Lato" panose="020F0502020204030203" pitchFamily="34" charset="0"/>
              </a:rPr>
              <a:t>This approach leads to greater pricing accuracy and transparency in the industry</a:t>
            </a:r>
            <a:r>
              <a:rPr lang="en-US" sz="1600" b="0" i="0" u="none" strike="noStrike" dirty="0">
                <a:effectLst/>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41506E2-F349-6A08-5B8A-0D63BEB006F0}"/>
              </a:ext>
            </a:extLst>
          </p:cNvPr>
          <p:cNvSpPr txBox="1"/>
          <p:nvPr/>
        </p:nvSpPr>
        <p:spPr>
          <a:xfrm>
            <a:off x="0" y="-622350"/>
            <a:ext cx="12192000" cy="1261884"/>
          </a:xfrm>
          <a:prstGeom prst="rect">
            <a:avLst/>
          </a:prstGeom>
          <a:noFill/>
          <a:effectLst>
            <a:glow>
              <a:schemeClr val="accent1">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INTRODUCTION</a:t>
            </a:r>
            <a:endParaRPr lang="en-US" sz="2800" dirty="0">
              <a:effectLst/>
              <a:latin typeface="SpaceX"/>
            </a:endParaRPr>
          </a:p>
        </p:txBody>
      </p:sp>
      <p:sp>
        <p:nvSpPr>
          <p:cNvPr id="4" name="Oval 3">
            <a:extLst>
              <a:ext uri="{FF2B5EF4-FFF2-40B4-BE49-F238E27FC236}">
                <a16:creationId xmlns:a16="http://schemas.microsoft.com/office/drawing/2014/main" id="{C9BC4319-7401-5DBB-31CE-29481E9F6D7A}"/>
              </a:ext>
            </a:extLst>
          </p:cNvPr>
          <p:cNvSpPr/>
          <p:nvPr/>
        </p:nvSpPr>
        <p:spPr>
          <a:xfrm>
            <a:off x="8726031" y="503610"/>
            <a:ext cx="3100263" cy="5405936"/>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03230284-9890-2F73-D2C3-02F99F7FF3B3}"/>
              </a:ext>
            </a:extLst>
          </p:cNvPr>
          <p:cNvCxnSpPr>
            <a:cxnSpLocks/>
          </p:cNvCxnSpPr>
          <p:nvPr/>
        </p:nvCxnSpPr>
        <p:spPr>
          <a:xfrm>
            <a:off x="393416" y="2172728"/>
            <a:ext cx="678572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D0D0E7-1E57-3F0C-F525-AA94406667A2}"/>
              </a:ext>
            </a:extLst>
          </p:cNvPr>
          <p:cNvCxnSpPr>
            <a:cxnSpLocks/>
          </p:cNvCxnSpPr>
          <p:nvPr/>
        </p:nvCxnSpPr>
        <p:spPr>
          <a:xfrm>
            <a:off x="393416" y="2870154"/>
            <a:ext cx="780190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55D2C6-0496-BE95-D173-78A7E85BFB08}"/>
              </a:ext>
            </a:extLst>
          </p:cNvPr>
          <p:cNvCxnSpPr>
            <a:cxnSpLocks/>
          </p:cNvCxnSpPr>
          <p:nvPr/>
        </p:nvCxnSpPr>
        <p:spPr>
          <a:xfrm>
            <a:off x="414230" y="3598570"/>
            <a:ext cx="801849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B582C16-5CB8-256A-4150-0C2D92C63805}"/>
              </a:ext>
            </a:extLst>
          </p:cNvPr>
          <p:cNvCxnSpPr>
            <a:cxnSpLocks/>
          </p:cNvCxnSpPr>
          <p:nvPr/>
        </p:nvCxnSpPr>
        <p:spPr>
          <a:xfrm>
            <a:off x="415871" y="4110016"/>
            <a:ext cx="811732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524511-6CB2-F9C3-6B45-E03ADD20F365}"/>
              </a:ext>
            </a:extLst>
          </p:cNvPr>
          <p:cNvCxnSpPr>
            <a:cxnSpLocks/>
          </p:cNvCxnSpPr>
          <p:nvPr/>
        </p:nvCxnSpPr>
        <p:spPr>
          <a:xfrm>
            <a:off x="417514" y="4838436"/>
            <a:ext cx="810182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973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385ABF-497F-5F60-6ED7-DF16D5414479}"/>
              </a:ext>
            </a:extLst>
          </p:cNvPr>
          <p:cNvSpPr/>
          <p:nvPr/>
        </p:nvSpPr>
        <p:spPr>
          <a:xfrm>
            <a:off x="0" y="8592"/>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Diagram 30">
            <a:extLst>
              <a:ext uri="{FF2B5EF4-FFF2-40B4-BE49-F238E27FC236}">
                <a16:creationId xmlns:a16="http://schemas.microsoft.com/office/drawing/2014/main" id="{A0C33F92-E0E2-52FA-7F61-5CF0A55B3116}"/>
              </a:ext>
            </a:extLst>
          </p:cNvPr>
          <p:cNvGraphicFramePr/>
          <p:nvPr>
            <p:extLst>
              <p:ext uri="{D42A27DB-BD31-4B8C-83A1-F6EECF244321}">
                <p14:modId xmlns:p14="http://schemas.microsoft.com/office/powerpoint/2010/main" val="563111842"/>
              </p:ext>
            </p:extLst>
          </p:nvPr>
        </p:nvGraphicFramePr>
        <p:xfrm>
          <a:off x="397309" y="1094448"/>
          <a:ext cx="7373103" cy="23947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2" name="Diagram 31">
            <a:extLst>
              <a:ext uri="{FF2B5EF4-FFF2-40B4-BE49-F238E27FC236}">
                <a16:creationId xmlns:a16="http://schemas.microsoft.com/office/drawing/2014/main" id="{40735C6C-1BF1-AA08-94DA-3C62334FA123}"/>
              </a:ext>
            </a:extLst>
          </p:cNvPr>
          <p:cNvGraphicFramePr/>
          <p:nvPr>
            <p:extLst>
              <p:ext uri="{D42A27DB-BD31-4B8C-83A1-F6EECF244321}">
                <p14:modId xmlns:p14="http://schemas.microsoft.com/office/powerpoint/2010/main" val="465602659"/>
              </p:ext>
            </p:extLst>
          </p:nvPr>
        </p:nvGraphicFramePr>
        <p:xfrm>
          <a:off x="397309" y="3305220"/>
          <a:ext cx="7373103" cy="23947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extBox 2">
            <a:extLst>
              <a:ext uri="{FF2B5EF4-FFF2-40B4-BE49-F238E27FC236}">
                <a16:creationId xmlns:a16="http://schemas.microsoft.com/office/drawing/2014/main" id="{8729765C-3C64-FCA8-8018-695689191AEA}"/>
              </a:ext>
            </a:extLst>
          </p:cNvPr>
          <p:cNvSpPr txBox="1"/>
          <p:nvPr/>
        </p:nvSpPr>
        <p:spPr>
          <a:xfrm>
            <a:off x="0" y="-622350"/>
            <a:ext cx="12192000" cy="1261884"/>
          </a:xfrm>
          <a:prstGeom prst="rect">
            <a:avLst/>
          </a:prstGeom>
          <a:noFill/>
          <a:effectLst>
            <a:glow>
              <a:schemeClr val="accent1">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INTRODUCTION</a:t>
            </a:r>
          </a:p>
        </p:txBody>
      </p:sp>
      <p:sp>
        <p:nvSpPr>
          <p:cNvPr id="4" name="Oval 3">
            <a:extLst>
              <a:ext uri="{FF2B5EF4-FFF2-40B4-BE49-F238E27FC236}">
                <a16:creationId xmlns:a16="http://schemas.microsoft.com/office/drawing/2014/main" id="{12D72003-9FE3-F6F9-40A3-A648963C89D5}"/>
              </a:ext>
            </a:extLst>
          </p:cNvPr>
          <p:cNvSpPr/>
          <p:nvPr/>
        </p:nvSpPr>
        <p:spPr>
          <a:xfrm>
            <a:off x="8726031" y="503610"/>
            <a:ext cx="3100263" cy="5405936"/>
          </a:xfrm>
          <a:prstGeom prst="ellipse">
            <a:avLst/>
          </a:prstGeom>
          <a:blipFill dpi="0" rotWithShape="1">
            <a:blip r:embed="rId13"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496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01372153-CA72-3558-08DC-9885C4C8511E}"/>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20" y="13157"/>
            <a:ext cx="12191980" cy="6856718"/>
          </a:xfrm>
          <a:prstGeom prst="rect">
            <a:avLst/>
          </a:prstGeom>
        </p:spPr>
      </p:pic>
      <p:sp>
        <p:nvSpPr>
          <p:cNvPr id="15" name="TextBox 14">
            <a:extLst>
              <a:ext uri="{FF2B5EF4-FFF2-40B4-BE49-F238E27FC236}">
                <a16:creationId xmlns:a16="http://schemas.microsoft.com/office/drawing/2014/main" id="{E025C8D2-9644-EA8D-192E-308CFAE83F32}"/>
              </a:ext>
            </a:extLst>
          </p:cNvPr>
          <p:cNvSpPr txBox="1"/>
          <p:nvPr/>
        </p:nvSpPr>
        <p:spPr>
          <a:xfrm>
            <a:off x="453463" y="1652869"/>
            <a:ext cx="5452529" cy="3569242"/>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400" dirty="0">
                <a:solidFill>
                  <a:srgbClr val="FFFFFF"/>
                </a:solidFill>
                <a:latin typeface="SpaceX" panose="02000600000000000000" pitchFamily="2" charset="0"/>
                <a:ea typeface="+mj-ea"/>
                <a:cs typeface="+mj-cs"/>
              </a:rPr>
              <a:t>PROJECT PROCEDURES</a:t>
            </a:r>
          </a:p>
        </p:txBody>
      </p:sp>
    </p:spTree>
    <p:extLst>
      <p:ext uri="{BB962C8B-B14F-4D97-AF65-F5344CB8AC3E}">
        <p14:creationId xmlns:p14="http://schemas.microsoft.com/office/powerpoint/2010/main" val="1348636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855D13B-94D7-F68B-4192-88D51A2B6C36}"/>
              </a:ext>
            </a:extLst>
          </p:cNvPr>
          <p:cNvSpPr/>
          <p:nvPr/>
        </p:nvSpPr>
        <p:spPr>
          <a:xfrm>
            <a:off x="10889" y="0"/>
            <a:ext cx="12192000" cy="6858000"/>
          </a:xfrm>
          <a:prstGeom prst="rect">
            <a:avLst/>
          </a:prstGeom>
          <a:blipFill dpi="0" rotWithShape="1">
            <a:blip r:embed="rId3"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B5BECD1-D7F7-B549-2CBF-1E33332D9480}"/>
              </a:ext>
            </a:extLst>
          </p:cNvPr>
          <p:cNvSpPr txBox="1"/>
          <p:nvPr/>
        </p:nvSpPr>
        <p:spPr>
          <a:xfrm>
            <a:off x="0" y="-622350"/>
            <a:ext cx="12192000" cy="1261884"/>
          </a:xfrm>
          <a:prstGeom prst="rect">
            <a:avLst/>
          </a:prstGeom>
          <a:noFill/>
          <a:effectLst>
            <a:glow>
              <a:schemeClr val="accent1">
                <a:alpha val="40000"/>
              </a:schemeClr>
            </a:glow>
          </a:effectLst>
        </p:spPr>
        <p:txBody>
          <a:bodyPr wrap="square" rtlCol="0">
            <a:spAutoFit/>
          </a:bodyPr>
          <a:lstStyle/>
          <a:p>
            <a:pPr algn="ctr"/>
            <a:endParaRPr lang="en-US" sz="4800" dirty="0">
              <a:effectLst/>
              <a:latin typeface="SpaceX"/>
            </a:endParaRPr>
          </a:p>
          <a:p>
            <a:pPr algn="ctr"/>
            <a:r>
              <a:rPr lang="en-US" sz="2800" dirty="0">
                <a:effectLst/>
                <a:latin typeface="SpaceX"/>
              </a:rPr>
              <a:t>PROJECT PROCEDURES</a:t>
            </a:r>
          </a:p>
        </p:txBody>
      </p:sp>
      <p:sp>
        <p:nvSpPr>
          <p:cNvPr id="12" name="Oval 11">
            <a:extLst>
              <a:ext uri="{FF2B5EF4-FFF2-40B4-BE49-F238E27FC236}">
                <a16:creationId xmlns:a16="http://schemas.microsoft.com/office/drawing/2014/main" id="{08DC421B-F51C-49E8-5B26-63DFE1D9C573}"/>
              </a:ext>
            </a:extLst>
          </p:cNvPr>
          <p:cNvSpPr/>
          <p:nvPr/>
        </p:nvSpPr>
        <p:spPr>
          <a:xfrm>
            <a:off x="8726031" y="503610"/>
            <a:ext cx="3100263" cy="5405936"/>
          </a:xfrm>
          <a:prstGeom prst="ellipse">
            <a:avLst/>
          </a:prstGeom>
          <a:blipFill dpi="0" rotWithShape="1">
            <a:blip r:embed="rId4"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5AC9C33-7C30-224B-BCD6-EF760DA02CA4}"/>
              </a:ext>
            </a:extLst>
          </p:cNvPr>
          <p:cNvSpPr/>
          <p:nvPr/>
        </p:nvSpPr>
        <p:spPr>
          <a:xfrm>
            <a:off x="522018" y="1727003"/>
            <a:ext cx="1562316" cy="3101250"/>
          </a:xfrm>
          <a:prstGeom prst="rect">
            <a:avLst/>
          </a:prstGeom>
          <a:solidFill>
            <a:schemeClr val="bg1">
              <a:lumMod val="85000"/>
            </a:schemeClr>
          </a:solidFill>
          <a:ln>
            <a:noFill/>
          </a:ln>
          <a:effectLst>
            <a:glow>
              <a:schemeClr val="accent1"/>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72AA694-E698-7245-BF81-0A7CA21AE355}"/>
              </a:ext>
            </a:extLst>
          </p:cNvPr>
          <p:cNvSpPr txBox="1"/>
          <p:nvPr/>
        </p:nvSpPr>
        <p:spPr>
          <a:xfrm>
            <a:off x="528974" y="2871639"/>
            <a:ext cx="1562316" cy="1200329"/>
          </a:xfrm>
          <a:prstGeom prst="rect">
            <a:avLst/>
          </a:prstGeom>
          <a:noFill/>
          <a:effectLst>
            <a:glow>
              <a:schemeClr val="accent1"/>
            </a:glow>
            <a:softEdge rad="12700"/>
          </a:effectLst>
        </p:spPr>
        <p:txBody>
          <a:bodyPr wrap="square" rtlCol="0">
            <a:spAutoFit/>
          </a:bodyPr>
          <a:lstStyle/>
          <a:p>
            <a:pPr algn="ct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Utilize SpaceX's REST API and advanced web scraping techniques to collect comprehensive data</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8" name="TextBox 7">
            <a:extLst>
              <a:ext uri="{FF2B5EF4-FFF2-40B4-BE49-F238E27FC236}">
                <a16:creationId xmlns:a16="http://schemas.microsoft.com/office/drawing/2014/main" id="{8479A687-0C3A-3F49-A14A-F211844EC680}"/>
              </a:ext>
            </a:extLst>
          </p:cNvPr>
          <p:cNvSpPr txBox="1"/>
          <p:nvPr/>
        </p:nvSpPr>
        <p:spPr>
          <a:xfrm>
            <a:off x="658889" y="2473488"/>
            <a:ext cx="1111853" cy="338554"/>
          </a:xfrm>
          <a:prstGeom prst="rect">
            <a:avLst/>
          </a:prstGeom>
          <a:noFill/>
          <a:effectLst>
            <a:glow>
              <a:schemeClr val="accent1"/>
            </a:glow>
            <a:softEdge rad="12700"/>
          </a:effectLst>
        </p:spPr>
        <p:txBody>
          <a:bodyPr wrap="square" rtlCol="0">
            <a:spAutoFit/>
          </a:bodyPr>
          <a:lstStyle/>
          <a:p>
            <a:pPr algn="ctr"/>
            <a:r>
              <a:rPr lang="en-US" sz="1600" dirty="0">
                <a:latin typeface="Lato" panose="020F0502020204030203" pitchFamily="34" charset="0"/>
                <a:ea typeface="Lato" panose="020F0502020204030203" pitchFamily="34" charset="0"/>
                <a:cs typeface="Lato" panose="020F0502020204030203" pitchFamily="34" charset="0"/>
              </a:rPr>
              <a:t>Collect</a:t>
            </a:r>
          </a:p>
        </p:txBody>
      </p:sp>
      <p:sp>
        <p:nvSpPr>
          <p:cNvPr id="29" name="Rectangle 28">
            <a:extLst>
              <a:ext uri="{FF2B5EF4-FFF2-40B4-BE49-F238E27FC236}">
                <a16:creationId xmlns:a16="http://schemas.microsoft.com/office/drawing/2014/main" id="{42396FCB-6A39-C54F-8BA6-AF97C937F85A}"/>
              </a:ext>
            </a:extLst>
          </p:cNvPr>
          <p:cNvSpPr/>
          <p:nvPr/>
        </p:nvSpPr>
        <p:spPr>
          <a:xfrm>
            <a:off x="3618490" y="1727003"/>
            <a:ext cx="1562316" cy="3101250"/>
          </a:xfrm>
          <a:prstGeom prst="rect">
            <a:avLst/>
          </a:prstGeom>
          <a:solidFill>
            <a:schemeClr val="bg1">
              <a:lumMod val="85000"/>
            </a:schemeClr>
          </a:solidFill>
          <a:ln>
            <a:noFill/>
          </a:ln>
          <a:effectLst>
            <a:glow>
              <a:schemeClr val="accent1"/>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E5F0584B-39C2-4E40-9191-D7FA5623A0BF}"/>
              </a:ext>
            </a:extLst>
          </p:cNvPr>
          <p:cNvSpPr txBox="1"/>
          <p:nvPr/>
        </p:nvSpPr>
        <p:spPr>
          <a:xfrm>
            <a:off x="3602106" y="2871639"/>
            <a:ext cx="1578700" cy="1569660"/>
          </a:xfrm>
          <a:prstGeom prst="rect">
            <a:avLst/>
          </a:prstGeom>
          <a:noFill/>
          <a:effectLst>
            <a:glow>
              <a:schemeClr val="accent1"/>
            </a:glow>
            <a:softEdge rad="12700"/>
          </a:effectLst>
        </p:spPr>
        <p:txBody>
          <a:bodyPr wrap="square" rtlCol="0">
            <a:spAutoFit/>
          </a:bodyPr>
          <a:lstStyle/>
          <a:p>
            <a:pPr algn="ct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Conduct extensive exploratory data analysis (EDA) using SQL and employ various data visualization techniques to gain valuable insights</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8B770F01-FA26-A848-B8C2-25A13BB34D43}"/>
              </a:ext>
            </a:extLst>
          </p:cNvPr>
          <p:cNvSpPr txBox="1"/>
          <p:nvPr/>
        </p:nvSpPr>
        <p:spPr>
          <a:xfrm>
            <a:off x="3805551" y="2473488"/>
            <a:ext cx="1111853" cy="338554"/>
          </a:xfrm>
          <a:prstGeom prst="rect">
            <a:avLst/>
          </a:prstGeom>
          <a:noFill/>
          <a:effectLst>
            <a:glow>
              <a:schemeClr val="accent1"/>
            </a:glow>
            <a:softEdge rad="12700"/>
          </a:effectLst>
        </p:spPr>
        <p:txBody>
          <a:bodyPr wrap="square" rtlCol="0">
            <a:spAutoFit/>
          </a:bodyPr>
          <a:lstStyle/>
          <a:p>
            <a:pPr algn="ctr"/>
            <a:r>
              <a:rPr lang="en-US" sz="1600" dirty="0">
                <a:latin typeface="Lato" panose="020F0502020204030203" pitchFamily="34" charset="0"/>
                <a:ea typeface="Lato" panose="020F0502020204030203" pitchFamily="34" charset="0"/>
                <a:cs typeface="Lato" panose="020F0502020204030203" pitchFamily="34" charset="0"/>
              </a:rPr>
              <a:t>Explore</a:t>
            </a:r>
          </a:p>
        </p:txBody>
      </p:sp>
      <p:sp>
        <p:nvSpPr>
          <p:cNvPr id="30" name="Rectangle 29">
            <a:extLst>
              <a:ext uri="{FF2B5EF4-FFF2-40B4-BE49-F238E27FC236}">
                <a16:creationId xmlns:a16="http://schemas.microsoft.com/office/drawing/2014/main" id="{374B081E-91AA-E144-A469-F05F8B6949AA}"/>
              </a:ext>
            </a:extLst>
          </p:cNvPr>
          <p:cNvSpPr/>
          <p:nvPr/>
        </p:nvSpPr>
        <p:spPr>
          <a:xfrm>
            <a:off x="5168429" y="1727003"/>
            <a:ext cx="1562316" cy="3101250"/>
          </a:xfrm>
          <a:prstGeom prst="rect">
            <a:avLst/>
          </a:prstGeom>
          <a:solidFill>
            <a:schemeClr val="tx1"/>
          </a:solidFill>
          <a:ln>
            <a:noFill/>
          </a:ln>
          <a:effectLst>
            <a:glow>
              <a:schemeClr val="accent1"/>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1DCA640B-FC6B-EC4E-BC65-6F713213B26B}"/>
              </a:ext>
            </a:extLst>
          </p:cNvPr>
          <p:cNvSpPr txBox="1"/>
          <p:nvPr/>
        </p:nvSpPr>
        <p:spPr>
          <a:xfrm>
            <a:off x="5201875" y="2902415"/>
            <a:ext cx="1522981" cy="1384995"/>
          </a:xfrm>
          <a:prstGeom prst="rect">
            <a:avLst/>
          </a:prstGeom>
          <a:noFill/>
          <a:effectLst>
            <a:glow>
              <a:schemeClr val="accent1"/>
            </a:glow>
            <a:softEdge rad="12700"/>
          </a:effectLst>
        </p:spPr>
        <p:txBody>
          <a:bodyPr wrap="square" rtlCol="0">
            <a:spAutoFit/>
          </a:bodyPr>
          <a:lstStyle/>
          <a:p>
            <a:pPr algn="ctr"/>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Create dynamic and interactive visualizations of the data using advanced tools such as Folium and </a:t>
            </a:r>
            <a:r>
              <a:rPr lang="en-US" sz="1200" b="0" i="0" u="none" strike="noStrike" dirty="0" err="1">
                <a:solidFill>
                  <a:schemeClr val="bg1"/>
                </a:solidFill>
                <a:effectLst/>
                <a:latin typeface="Lato" panose="020F0502020204030203" pitchFamily="34" charset="0"/>
                <a:ea typeface="Lato" panose="020F0502020204030203" pitchFamily="34" charset="0"/>
                <a:cs typeface="Lato" panose="020F0502020204030203" pitchFamily="34" charset="0"/>
              </a:rPr>
              <a:t>PlotlyDash</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7" name="TextBox 26">
            <a:extLst>
              <a:ext uri="{FF2B5EF4-FFF2-40B4-BE49-F238E27FC236}">
                <a16:creationId xmlns:a16="http://schemas.microsoft.com/office/drawing/2014/main" id="{B87977E9-0988-2B47-B65A-76B8ABFE26C3}"/>
              </a:ext>
            </a:extLst>
          </p:cNvPr>
          <p:cNvSpPr txBox="1"/>
          <p:nvPr/>
        </p:nvSpPr>
        <p:spPr>
          <a:xfrm>
            <a:off x="5407313" y="2463653"/>
            <a:ext cx="1111853" cy="338554"/>
          </a:xfrm>
          <a:prstGeom prst="rect">
            <a:avLst/>
          </a:prstGeom>
          <a:noFill/>
          <a:effectLst>
            <a:glow>
              <a:schemeClr val="accent1"/>
            </a:glow>
            <a:softEdge rad="12700"/>
          </a:effectLst>
        </p:spPr>
        <p:txBody>
          <a:bodyPr wrap="square" rtlCol="0">
            <a:spAutoFit/>
          </a:bodyPr>
          <a:lstStyle/>
          <a:p>
            <a:pPr algn="ct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Visualize</a:t>
            </a:r>
          </a:p>
        </p:txBody>
      </p:sp>
      <p:sp>
        <p:nvSpPr>
          <p:cNvPr id="28" name="Rectangle 27">
            <a:extLst>
              <a:ext uri="{FF2B5EF4-FFF2-40B4-BE49-F238E27FC236}">
                <a16:creationId xmlns:a16="http://schemas.microsoft.com/office/drawing/2014/main" id="{1A5566AA-E63F-EA4B-B692-FFA59E2B27D0}"/>
              </a:ext>
            </a:extLst>
          </p:cNvPr>
          <p:cNvSpPr/>
          <p:nvPr/>
        </p:nvSpPr>
        <p:spPr>
          <a:xfrm>
            <a:off x="2062062" y="1727003"/>
            <a:ext cx="1562316" cy="3101250"/>
          </a:xfrm>
          <a:prstGeom prst="rect">
            <a:avLst/>
          </a:prstGeom>
          <a:solidFill>
            <a:schemeClr val="tx1"/>
          </a:solidFill>
          <a:ln>
            <a:noFill/>
          </a:ln>
          <a:effectLst>
            <a:glow>
              <a:schemeClr val="accent1"/>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5631F72-968E-604A-A18A-B6D62676B7E0}"/>
              </a:ext>
            </a:extLst>
          </p:cNvPr>
          <p:cNvSpPr txBox="1"/>
          <p:nvPr/>
        </p:nvSpPr>
        <p:spPr>
          <a:xfrm>
            <a:off x="2056173" y="2819750"/>
            <a:ext cx="1570639" cy="1569660"/>
          </a:xfrm>
          <a:prstGeom prst="rect">
            <a:avLst/>
          </a:prstGeom>
          <a:noFill/>
          <a:effectLst>
            <a:glow>
              <a:schemeClr val="accent1"/>
            </a:glow>
            <a:softEdge rad="12700"/>
          </a:effectLst>
        </p:spPr>
        <p:txBody>
          <a:bodyPr wrap="square" rtlCol="0">
            <a:spAutoFit/>
          </a:bodyPr>
          <a:lstStyle/>
          <a:p>
            <a:pPr algn="ctr"/>
            <a:r>
              <a:rPr lang="en-US" sz="12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Streamline the data by filtering and handling missing values, and optimize it for analysis and modeling through the implementation of one-hot encoding</a:t>
            </a:r>
            <a:endParaRPr lang="en-US"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04F6AEE3-6D3E-6D4F-8639-BD31EC816737}"/>
              </a:ext>
            </a:extLst>
          </p:cNvPr>
          <p:cNvSpPr txBox="1"/>
          <p:nvPr/>
        </p:nvSpPr>
        <p:spPr>
          <a:xfrm>
            <a:off x="2260642" y="2477511"/>
            <a:ext cx="1111853" cy="338554"/>
          </a:xfrm>
          <a:prstGeom prst="rect">
            <a:avLst/>
          </a:prstGeom>
          <a:noFill/>
          <a:effectLst>
            <a:glow>
              <a:schemeClr val="accent1"/>
            </a:glow>
            <a:softEdge rad="12700"/>
          </a:effectLst>
        </p:spPr>
        <p:txBody>
          <a:bodyPr wrap="square" rtlCol="0">
            <a:spAutoFit/>
          </a:bodyPr>
          <a:lstStyle/>
          <a:p>
            <a:pPr algn="ct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Wrangle</a:t>
            </a:r>
          </a:p>
        </p:txBody>
      </p:sp>
      <p:pic>
        <p:nvPicPr>
          <p:cNvPr id="20" name="Graphic 19" descr="Database with solid fill">
            <a:extLst>
              <a:ext uri="{FF2B5EF4-FFF2-40B4-BE49-F238E27FC236}">
                <a16:creationId xmlns:a16="http://schemas.microsoft.com/office/drawing/2014/main" id="{0EF8F267-FAE8-5D4B-AB0C-AD3C97939B4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005098" y="1761601"/>
            <a:ext cx="712758" cy="712758"/>
          </a:xfrm>
          <a:prstGeom prst="rect">
            <a:avLst/>
          </a:prstGeom>
          <a:effectLst>
            <a:glow>
              <a:schemeClr val="accent1"/>
            </a:glow>
            <a:softEdge rad="12700"/>
          </a:effectLst>
        </p:spPr>
      </p:pic>
      <p:pic>
        <p:nvPicPr>
          <p:cNvPr id="25" name="Graphic 24" descr="Spider web with solid fill">
            <a:extLst>
              <a:ext uri="{FF2B5EF4-FFF2-40B4-BE49-F238E27FC236}">
                <a16:creationId xmlns:a16="http://schemas.microsoft.com/office/drawing/2014/main" id="{5234EC6F-C493-9543-B30C-C9E2B0F1DA6A}"/>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88471" y="1761601"/>
            <a:ext cx="652689" cy="652689"/>
          </a:xfrm>
          <a:prstGeom prst="rect">
            <a:avLst/>
          </a:prstGeom>
          <a:effectLst>
            <a:glow>
              <a:schemeClr val="accent1"/>
            </a:glow>
            <a:softEdge rad="12700"/>
          </a:effectLst>
        </p:spPr>
      </p:pic>
      <p:pic>
        <p:nvPicPr>
          <p:cNvPr id="31" name="Graphic 30" descr="Bar chart with solid fill">
            <a:extLst>
              <a:ext uri="{FF2B5EF4-FFF2-40B4-BE49-F238E27FC236}">
                <a16:creationId xmlns:a16="http://schemas.microsoft.com/office/drawing/2014/main" id="{71191898-E213-E140-9D4D-5D5F112EB89F}"/>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5632040" y="1757626"/>
            <a:ext cx="722181" cy="722181"/>
          </a:xfrm>
          <a:prstGeom prst="rect">
            <a:avLst/>
          </a:prstGeom>
          <a:effectLst>
            <a:glow>
              <a:schemeClr val="accent1"/>
            </a:glow>
            <a:softEdge rad="12700"/>
          </a:effectLst>
        </p:spPr>
      </p:pic>
      <p:pic>
        <p:nvPicPr>
          <p:cNvPr id="32" name="Graphic 31" descr="Table with solid fill">
            <a:extLst>
              <a:ext uri="{FF2B5EF4-FFF2-40B4-BE49-F238E27FC236}">
                <a16:creationId xmlns:a16="http://schemas.microsoft.com/office/drawing/2014/main" id="{4A994D11-092E-7245-85B7-198650BFA4AC}"/>
              </a:ext>
            </a:extLst>
          </p:cNvPr>
          <p:cNvPicPr>
            <a:picLocks noChangeAspect="1"/>
          </p:cNvPicPr>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2454422" y="1704407"/>
            <a:ext cx="722181" cy="722181"/>
          </a:xfrm>
          <a:prstGeom prst="rect">
            <a:avLst/>
          </a:prstGeom>
          <a:effectLst>
            <a:glow>
              <a:schemeClr val="accent1"/>
            </a:glow>
            <a:softEdge rad="12700"/>
          </a:effectLst>
        </p:spPr>
      </p:pic>
      <p:sp>
        <p:nvSpPr>
          <p:cNvPr id="2" name="Rectangle 1">
            <a:extLst>
              <a:ext uri="{FF2B5EF4-FFF2-40B4-BE49-F238E27FC236}">
                <a16:creationId xmlns:a16="http://schemas.microsoft.com/office/drawing/2014/main" id="{C63ABB34-F3C0-2094-B4D4-97D47CB9D1EB}"/>
              </a:ext>
            </a:extLst>
          </p:cNvPr>
          <p:cNvSpPr/>
          <p:nvPr/>
        </p:nvSpPr>
        <p:spPr>
          <a:xfrm>
            <a:off x="6708006" y="1727017"/>
            <a:ext cx="1562316" cy="3101250"/>
          </a:xfrm>
          <a:prstGeom prst="rect">
            <a:avLst/>
          </a:prstGeom>
          <a:solidFill>
            <a:schemeClr val="bg1">
              <a:lumMod val="85000"/>
            </a:schemeClr>
          </a:solidFill>
          <a:ln>
            <a:noFill/>
          </a:ln>
          <a:effectLst>
            <a:glow>
              <a:schemeClr val="accent1"/>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C9A872E-5951-4322-3A79-35A52D8D767A}"/>
              </a:ext>
            </a:extLst>
          </p:cNvPr>
          <p:cNvSpPr txBox="1"/>
          <p:nvPr/>
        </p:nvSpPr>
        <p:spPr>
          <a:xfrm>
            <a:off x="6710440" y="2889274"/>
            <a:ext cx="1562315" cy="1938992"/>
          </a:xfrm>
          <a:prstGeom prst="rect">
            <a:avLst/>
          </a:prstGeom>
          <a:noFill/>
          <a:effectLst>
            <a:glow>
              <a:schemeClr val="accent1"/>
            </a:glow>
            <a:softEdge rad="12700"/>
          </a:effectLst>
        </p:spPr>
        <p:txBody>
          <a:bodyPr wrap="square" rtlCol="0">
            <a:spAutoFit/>
          </a:bodyPr>
          <a:lstStyle/>
          <a:p>
            <a:pPr algn="ctr"/>
            <a:r>
              <a:rPr lang="en-US" sz="1200" b="0" i="0" u="none" strike="noStrike" dirty="0">
                <a:effectLst/>
                <a:latin typeface="Lato" panose="020F0502020204030203" pitchFamily="34" charset="0"/>
                <a:ea typeface="Lato" panose="020F0502020204030203" pitchFamily="34" charset="0"/>
                <a:cs typeface="Lato" panose="020F0502020204030203" pitchFamily="34" charset="0"/>
              </a:rPr>
              <a:t>Develop powerful classification models to accurately predict landing outcomes, fine-tuning and evaluating them to determine the optimal model and parameters</a:t>
            </a:r>
            <a:endParaRPr lang="en-US" sz="1200" dirty="0">
              <a:latin typeface="Lato" panose="020F0502020204030203" pitchFamily="34" charset="0"/>
              <a:ea typeface="Lato" panose="020F0502020204030203" pitchFamily="34" charset="0"/>
              <a:cs typeface="Lato" panose="020F0502020204030203" pitchFamily="34" charset="0"/>
            </a:endParaRPr>
          </a:p>
        </p:txBody>
      </p:sp>
      <p:sp>
        <p:nvSpPr>
          <p:cNvPr id="9" name="TextBox 8">
            <a:extLst>
              <a:ext uri="{FF2B5EF4-FFF2-40B4-BE49-F238E27FC236}">
                <a16:creationId xmlns:a16="http://schemas.microsoft.com/office/drawing/2014/main" id="{6EB1E36F-28F6-C8EF-6E18-A0063531CAD9}"/>
              </a:ext>
            </a:extLst>
          </p:cNvPr>
          <p:cNvSpPr txBox="1"/>
          <p:nvPr/>
        </p:nvSpPr>
        <p:spPr>
          <a:xfrm>
            <a:off x="6915878" y="2376383"/>
            <a:ext cx="1111853" cy="584775"/>
          </a:xfrm>
          <a:prstGeom prst="rect">
            <a:avLst/>
          </a:prstGeom>
          <a:noFill/>
          <a:effectLst>
            <a:glow>
              <a:schemeClr val="accent1"/>
            </a:glow>
            <a:softEdge rad="12700"/>
          </a:effectLst>
        </p:spPr>
        <p:txBody>
          <a:bodyPr wrap="square" rtlCol="0">
            <a:spAutoFit/>
          </a:bodyPr>
          <a:lstStyle/>
          <a:p>
            <a:pPr algn="ctr"/>
            <a:r>
              <a:rPr lang="en-US" sz="1600" dirty="0">
                <a:latin typeface="Lato" panose="020F0502020204030203" pitchFamily="34" charset="0"/>
                <a:ea typeface="Lato" panose="020F0502020204030203" pitchFamily="34" charset="0"/>
                <a:cs typeface="Lato" panose="020F0502020204030203" pitchFamily="34" charset="0"/>
              </a:rPr>
              <a:t>Machine Learning</a:t>
            </a:r>
          </a:p>
        </p:txBody>
      </p:sp>
      <p:pic>
        <p:nvPicPr>
          <p:cNvPr id="10" name="Graphic 9" descr="Business Growth with solid fill">
            <a:extLst>
              <a:ext uri="{FF2B5EF4-FFF2-40B4-BE49-F238E27FC236}">
                <a16:creationId xmlns:a16="http://schemas.microsoft.com/office/drawing/2014/main" id="{2AF104DE-D978-5C9F-0ADA-A59F6F73723E}"/>
              </a:ext>
            </a:extLst>
          </p:cNvP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7115425" y="1787064"/>
            <a:ext cx="712758" cy="712758"/>
          </a:xfrm>
          <a:prstGeom prst="rect">
            <a:avLst/>
          </a:prstGeom>
          <a:effectLst>
            <a:glow>
              <a:schemeClr val="accent1"/>
            </a:glow>
            <a:softEdge rad="12700"/>
          </a:effectLst>
        </p:spPr>
      </p:pic>
    </p:spTree>
    <p:extLst>
      <p:ext uri="{BB962C8B-B14F-4D97-AF65-F5344CB8AC3E}">
        <p14:creationId xmlns:p14="http://schemas.microsoft.com/office/powerpoint/2010/main" val="206355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D13A9D-6C14-5DED-9148-E28A5B685D20}"/>
              </a:ext>
            </a:extLst>
          </p:cNvPr>
          <p:cNvSpPr/>
          <p:nvPr/>
        </p:nvSpPr>
        <p:spPr>
          <a:xfrm>
            <a:off x="10889" y="0"/>
            <a:ext cx="12192000" cy="6858000"/>
          </a:xfrm>
          <a:prstGeom prst="rect">
            <a:avLst/>
          </a:prstGeom>
          <a:blipFill dpi="0" rotWithShape="1">
            <a:blip r:embed="rId2" cstate="email">
              <a:extLst>
                <a:ext uri="{28A0092B-C50C-407E-A947-70E740481C1C}">
                  <a14:useLocalDpi xmlns:a14="http://schemas.microsoft.com/office/drawing/2010/main"/>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EB67938-09A4-6F98-C491-6BE2C1159EE8}"/>
              </a:ext>
            </a:extLst>
          </p:cNvPr>
          <p:cNvSpPr txBox="1"/>
          <p:nvPr/>
        </p:nvSpPr>
        <p:spPr>
          <a:xfrm>
            <a:off x="0" y="-622350"/>
            <a:ext cx="12192000" cy="1261884"/>
          </a:xfrm>
          <a:prstGeom prst="rect">
            <a:avLst/>
          </a:prstGeom>
          <a:noFill/>
          <a:effectLst>
            <a:glow>
              <a:schemeClr val="bg1">
                <a:lumMod val="75000"/>
                <a:alpha val="40000"/>
              </a:schemeClr>
            </a:glow>
          </a:effectLst>
        </p:spPr>
        <p:txBody>
          <a:bodyPr wrap="square" rtlCol="0">
            <a:spAutoFit/>
          </a:bodyPr>
          <a:lstStyle/>
          <a:p>
            <a:pPr algn="ctr"/>
            <a:endParaRPr lang="en-US" sz="4800" dirty="0">
              <a:effectLst/>
              <a:latin typeface="SpaceX"/>
            </a:endParaRPr>
          </a:p>
          <a:p>
            <a:pPr algn="ctr"/>
            <a:r>
              <a:rPr lang="en-US" sz="2800" dirty="0">
                <a:latin typeface="SpaceX"/>
              </a:rPr>
              <a:t>DATA COLLECTION – SPACEX API</a:t>
            </a:r>
            <a:endParaRPr lang="en-US" sz="2800" dirty="0">
              <a:effectLst/>
              <a:latin typeface="SpaceX"/>
            </a:endParaRPr>
          </a:p>
        </p:txBody>
      </p:sp>
      <p:sp>
        <p:nvSpPr>
          <p:cNvPr id="5" name="Oval 4">
            <a:extLst>
              <a:ext uri="{FF2B5EF4-FFF2-40B4-BE49-F238E27FC236}">
                <a16:creationId xmlns:a16="http://schemas.microsoft.com/office/drawing/2014/main" id="{88F53DC4-0631-2280-4A15-BEF1F0C3083A}"/>
              </a:ext>
            </a:extLst>
          </p:cNvPr>
          <p:cNvSpPr/>
          <p:nvPr/>
        </p:nvSpPr>
        <p:spPr>
          <a:xfrm>
            <a:off x="8726031" y="503610"/>
            <a:ext cx="3100263" cy="5405936"/>
          </a:xfrm>
          <a:prstGeom prst="ellipse">
            <a:avLst/>
          </a:prstGeom>
          <a:blipFill dpi="0" rotWithShape="1">
            <a:blip r:embed="rId3" cstate="email">
              <a:extLst>
                <a:ext uri="{28A0092B-C50C-407E-A947-70E740481C1C}">
                  <a14:useLocalDpi xmlns:a14="http://schemas.microsoft.com/office/drawing/2010/main"/>
                </a:ext>
              </a:extLst>
            </a:blip>
            <a:srcRect/>
            <a:stretch>
              <a:fillRect/>
            </a:stretch>
          </a:blipFill>
          <a:ln>
            <a:solidFill>
              <a:schemeClr val="tx1"/>
            </a:solidFill>
          </a:ln>
          <a:effectLst>
            <a:glow>
              <a:schemeClr val="bg1">
                <a:lumMod val="75000"/>
              </a:schemeClr>
            </a:glow>
            <a:outerShdw blurRad="50800" dist="109970" dir="5400000" sx="102000" sy="102000" algn="tr" rotWithShape="0">
              <a:schemeClr val="bg1">
                <a:lumMod val="75000"/>
                <a:alpha val="90864"/>
              </a:scheme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5" name="Diagram 44">
            <a:extLst>
              <a:ext uri="{FF2B5EF4-FFF2-40B4-BE49-F238E27FC236}">
                <a16:creationId xmlns:a16="http://schemas.microsoft.com/office/drawing/2014/main" id="{DA865609-4287-8FA0-53E7-BF4B483A4839}"/>
              </a:ext>
            </a:extLst>
          </p:cNvPr>
          <p:cNvGraphicFramePr/>
          <p:nvPr>
            <p:extLst>
              <p:ext uri="{D42A27DB-BD31-4B8C-83A1-F6EECF244321}">
                <p14:modId xmlns:p14="http://schemas.microsoft.com/office/powerpoint/2010/main" val="2551496221"/>
              </p:ext>
            </p:extLst>
          </p:nvPr>
        </p:nvGraphicFramePr>
        <p:xfrm>
          <a:off x="366876" y="1042223"/>
          <a:ext cx="7761514" cy="54059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4" name="Group 53">
            <a:extLst>
              <a:ext uri="{FF2B5EF4-FFF2-40B4-BE49-F238E27FC236}">
                <a16:creationId xmlns:a16="http://schemas.microsoft.com/office/drawing/2014/main" id="{4095B2D3-6126-D76C-8F9C-089C8F23D853}"/>
              </a:ext>
            </a:extLst>
          </p:cNvPr>
          <p:cNvGrpSpPr/>
          <p:nvPr/>
        </p:nvGrpSpPr>
        <p:grpSpPr>
          <a:xfrm>
            <a:off x="11346873" y="5803932"/>
            <a:ext cx="834238" cy="1054067"/>
            <a:chOff x="530432" y="4935958"/>
            <a:chExt cx="1167905" cy="1512201"/>
          </a:xfrm>
        </p:grpSpPr>
        <p:sp>
          <p:nvSpPr>
            <p:cNvPr id="53" name="Rectangle 52">
              <a:extLst>
                <a:ext uri="{FF2B5EF4-FFF2-40B4-BE49-F238E27FC236}">
                  <a16:creationId xmlns:a16="http://schemas.microsoft.com/office/drawing/2014/main" id="{D406745A-30C9-0956-65FF-1DA8377F3B96}"/>
                </a:ext>
              </a:extLst>
            </p:cNvPr>
            <p:cNvSpPr/>
            <p:nvPr/>
          </p:nvSpPr>
          <p:spPr>
            <a:xfrm>
              <a:off x="530432" y="4935958"/>
              <a:ext cx="1167905" cy="15122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descr="Icon&#10;&#10;Description automatically generated">
              <a:hlinkClick r:id="rId9"/>
              <a:extLst>
                <a:ext uri="{FF2B5EF4-FFF2-40B4-BE49-F238E27FC236}">
                  <a16:creationId xmlns:a16="http://schemas.microsoft.com/office/drawing/2014/main" id="{61C88CBE-0A23-4CB4-A4BF-A929286FFC09}"/>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30432" y="4935958"/>
              <a:ext cx="1167905" cy="1512201"/>
            </a:xfrm>
            <a:prstGeom prst="rect">
              <a:avLst/>
            </a:prstGeom>
          </p:spPr>
        </p:pic>
      </p:grpSp>
    </p:spTree>
    <p:extLst>
      <p:ext uri="{BB962C8B-B14F-4D97-AF65-F5344CB8AC3E}">
        <p14:creationId xmlns:p14="http://schemas.microsoft.com/office/powerpoint/2010/main" val="2614726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17013</TotalTime>
  <Words>3479</Words>
  <Application>Microsoft Macintosh PowerPoint</Application>
  <PresentationFormat>Widescreen</PresentationFormat>
  <Paragraphs>556</Paragraphs>
  <Slides>48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SpaceX</vt:lpstr>
      <vt:lpstr>Calibri Light</vt:lpstr>
      <vt:lpstr>Lato</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Kendall Ballard</dc:creator>
  <cp:keywords/>
  <dc:description/>
  <cp:lastModifiedBy>Michael Piatek</cp:lastModifiedBy>
  <cp:revision>492</cp:revision>
  <dcterms:created xsi:type="dcterms:W3CDTF">2021-04-10T21:51:49Z</dcterms:created>
  <dcterms:modified xsi:type="dcterms:W3CDTF">2023-05-05T15:26:17Z</dcterms:modified>
  <cp:category/>
</cp:coreProperties>
</file>